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ntonio Bold" panose="020B0604020202020204" charset="0"/>
      <p:regular r:id="rId15"/>
    </p:embeddedFont>
    <p:embeddedFont>
      <p:font typeface="Arial MT Pro" panose="020B0604020202020204" charset="0"/>
      <p:regular r:id="rId16"/>
    </p:embeddedFont>
    <p:embeddedFont>
      <p:font typeface="Arial MT Pro Bold" panose="020B0604020202020204"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Codec Pro Bold" panose="020B0604020202020204" charset="0"/>
      <p:regular r:id="rId20"/>
    </p:embeddedFont>
    <p:embeddedFont>
      <p:font typeface="Gotham Bold" panose="020B0604020202020204" charset="0"/>
      <p:regular r:id="rId21"/>
    </p:embeddedFont>
    <p:embeddedFont>
      <p:font typeface="Open Sauce" panose="020B0604020202020204" charset="0"/>
      <p:regular r:id="rId22"/>
    </p:embeddedFont>
    <p:embeddedFont>
      <p:font typeface="Open Sauce Bold" panose="020B0604020202020204" charset="0"/>
      <p:regular r:id="rId23"/>
    </p:embeddedFont>
    <p:embeddedFont>
      <p:font typeface="Raleway" pitchFamily="2" charset="0"/>
      <p:regular r:id="rId24"/>
    </p:embeddedFont>
    <p:embeddedFont>
      <p:font typeface="Raleway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64" y="106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3.png"/><Relationship Id="rId3" Type="http://schemas.openxmlformats.org/officeDocument/2006/relationships/image" Target="../media/image7.png"/><Relationship Id="rId7" Type="http://schemas.openxmlformats.org/officeDocument/2006/relationships/image" Target="../media/image43.svg"/><Relationship Id="rId12"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51.png"/><Relationship Id="rId5" Type="http://schemas.openxmlformats.org/officeDocument/2006/relationships/image" Target="../media/image41.sv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66.svg"/><Relationship Id="rId26" Type="http://schemas.openxmlformats.org/officeDocument/2006/relationships/image" Target="../media/image74.svg"/><Relationship Id="rId3" Type="http://schemas.openxmlformats.org/officeDocument/2006/relationships/image" Target="../media/image7.png"/><Relationship Id="rId21" Type="http://schemas.openxmlformats.org/officeDocument/2006/relationships/image" Target="../media/image69.png"/><Relationship Id="rId34" Type="http://schemas.openxmlformats.org/officeDocument/2006/relationships/image" Target="../media/image82.svg"/><Relationship Id="rId7" Type="http://schemas.openxmlformats.org/officeDocument/2006/relationships/image" Target="../media/image43.sv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33" Type="http://schemas.openxmlformats.org/officeDocument/2006/relationships/image" Target="../media/image81.png"/><Relationship Id="rId2" Type="http://schemas.openxmlformats.org/officeDocument/2006/relationships/image" Target="../media/image5.png"/><Relationship Id="rId16" Type="http://schemas.openxmlformats.org/officeDocument/2006/relationships/image" Target="../media/image64.svg"/><Relationship Id="rId20" Type="http://schemas.openxmlformats.org/officeDocument/2006/relationships/image" Target="../media/image68.svg"/><Relationship Id="rId29"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59.svg"/><Relationship Id="rId24" Type="http://schemas.openxmlformats.org/officeDocument/2006/relationships/image" Target="../media/image72.svg"/><Relationship Id="rId32" Type="http://schemas.openxmlformats.org/officeDocument/2006/relationships/image" Target="../media/image80.svg"/><Relationship Id="rId5" Type="http://schemas.openxmlformats.org/officeDocument/2006/relationships/image" Target="../media/image41.sv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sv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 Type="http://schemas.openxmlformats.org/officeDocument/2006/relationships/image" Target="../media/image40.png"/><Relationship Id="rId9" Type="http://schemas.openxmlformats.org/officeDocument/2006/relationships/image" Target="../media/image57.svg"/><Relationship Id="rId14" Type="http://schemas.openxmlformats.org/officeDocument/2006/relationships/image" Target="../media/image62.svg"/><Relationship Id="rId22" Type="http://schemas.openxmlformats.org/officeDocument/2006/relationships/image" Target="../media/image70.svg"/><Relationship Id="rId27" Type="http://schemas.openxmlformats.org/officeDocument/2006/relationships/image" Target="../media/image75.png"/><Relationship Id="rId30" Type="http://schemas.openxmlformats.org/officeDocument/2006/relationships/image" Target="../media/image78.svg"/><Relationship Id="rId8"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7.png"/><Relationship Id="rId2" Type="http://schemas.openxmlformats.org/officeDocument/2006/relationships/image" Target="../media/image11.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5.png"/><Relationship Id="rId3" Type="http://schemas.openxmlformats.org/officeDocument/2006/relationships/image" Target="../media/image26.sv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9.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7.png"/><Relationship Id="rId7" Type="http://schemas.openxmlformats.org/officeDocument/2006/relationships/image" Target="../media/image4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7.png"/><Relationship Id="rId7" Type="http://schemas.openxmlformats.org/officeDocument/2006/relationships/image" Target="../media/image4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6.jpe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svg"/><Relationship Id="rId7" Type="http://schemas.openxmlformats.org/officeDocument/2006/relationships/image" Target="../media/image39.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7.png"/><Relationship Id="rId5" Type="http://schemas.openxmlformats.org/officeDocument/2006/relationships/image" Target="../media/image43.svg"/><Relationship Id="rId10" Type="http://schemas.openxmlformats.org/officeDocument/2006/relationships/image" Target="../media/image5.png"/><Relationship Id="rId4" Type="http://schemas.openxmlformats.org/officeDocument/2006/relationships/image" Target="../media/image42.png"/><Relationship Id="rId9"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2">
              <a:alphaModFix amt="8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7"/>
                </a:lnTo>
                <a:lnTo>
                  <a:pt x="0" y="6258867"/>
                </a:lnTo>
                <a:lnTo>
                  <a:pt x="0" y="0"/>
                </a:lnTo>
                <a:close/>
              </a:path>
            </a:pathLst>
          </a:custGeom>
          <a:blipFill>
            <a:blip r:embed="rId4">
              <a:extLst>
                <a:ext uri="{96DAC541-7B7A-43D3-8B79-37D633B846F1}">
                  <asvg:svgBlip xmlns:asvg="http://schemas.microsoft.com/office/drawing/2016/SVG/main" r:embed="rId5"/>
                </a:ext>
              </a:extLst>
            </a:blip>
            <a:stretch>
              <a:fillRect t="-89" b="-89"/>
            </a:stretch>
          </a:blipFill>
        </p:spPr>
      </p:sp>
      <p:grpSp>
        <p:nvGrpSpPr>
          <p:cNvPr id="4" name="Group 4"/>
          <p:cNvGrpSpPr/>
          <p:nvPr/>
        </p:nvGrpSpPr>
        <p:grpSpPr>
          <a:xfrm>
            <a:off x="16746302" y="8655081"/>
            <a:ext cx="1541698" cy="1631919"/>
            <a:chOff x="0" y="0"/>
            <a:chExt cx="2055597" cy="2175892"/>
          </a:xfrm>
        </p:grpSpPr>
        <p:sp>
          <p:nvSpPr>
            <p:cNvPr id="5" name="Freeform 5"/>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6"/>
              <a:stretch>
                <a:fillRect l="-2925" r="-2924"/>
              </a:stretch>
            </a:blipFill>
          </p:spPr>
        </p:sp>
      </p:grpSp>
      <p:sp>
        <p:nvSpPr>
          <p:cNvPr id="6" name="TextBox 6"/>
          <p:cNvSpPr txBox="1"/>
          <p:nvPr/>
        </p:nvSpPr>
        <p:spPr>
          <a:xfrm>
            <a:off x="1028700" y="2638617"/>
            <a:ext cx="9373933" cy="5916584"/>
          </a:xfrm>
          <a:prstGeom prst="rect">
            <a:avLst/>
          </a:prstGeom>
        </p:spPr>
        <p:txBody>
          <a:bodyPr lIns="0" tIns="0" rIns="0" bIns="0" rtlCol="0" anchor="t">
            <a:spAutoFit/>
          </a:bodyPr>
          <a:lstStyle/>
          <a:p>
            <a:pPr algn="l">
              <a:lnSpc>
                <a:spcPts val="7686"/>
              </a:lnSpc>
            </a:pPr>
            <a:r>
              <a:rPr lang="en-US" sz="8540" b="1" spc="-392">
                <a:solidFill>
                  <a:srgbClr val="00694C"/>
                </a:solidFill>
                <a:latin typeface="Raleway Bold"/>
                <a:ea typeface="Raleway Bold"/>
                <a:cs typeface="Raleway Bold"/>
                <a:sym typeface="Raleway Bold"/>
              </a:rPr>
              <a:t>ICS Anamoly detection in Thermal Power plant Industry using sensor data. (Ps 07)</a:t>
            </a:r>
          </a:p>
        </p:txBody>
      </p:sp>
      <p:sp>
        <p:nvSpPr>
          <p:cNvPr id="7" name="TextBox 7"/>
          <p:cNvSpPr txBox="1"/>
          <p:nvPr/>
        </p:nvSpPr>
        <p:spPr>
          <a:xfrm>
            <a:off x="2697704" y="9318640"/>
            <a:ext cx="4610523" cy="381000"/>
          </a:xfrm>
          <a:prstGeom prst="rect">
            <a:avLst/>
          </a:prstGeom>
        </p:spPr>
        <p:txBody>
          <a:bodyPr lIns="0" tIns="0" rIns="0" bIns="0" rtlCol="0" anchor="t">
            <a:spAutoFit/>
          </a:bodyPr>
          <a:lstStyle/>
          <a:p>
            <a:pPr algn="l">
              <a:lnSpc>
                <a:spcPts val="2700"/>
              </a:lnSpc>
            </a:pPr>
            <a:r>
              <a:rPr lang="en-US" sz="3000" b="1" spc="-138">
                <a:solidFill>
                  <a:srgbClr val="00694C"/>
                </a:solidFill>
                <a:latin typeface="Raleway Bold"/>
                <a:ea typeface="Raleway Bold"/>
                <a:cs typeface="Raleway Bold"/>
                <a:sym typeface="Raleway Bold"/>
              </a:rPr>
              <a:t>Presented by Career Craaft</a:t>
            </a:r>
          </a:p>
        </p:txBody>
      </p:sp>
      <p:sp>
        <p:nvSpPr>
          <p:cNvPr id="8" name="TextBox 8"/>
          <p:cNvSpPr txBox="1"/>
          <p:nvPr/>
        </p:nvSpPr>
        <p:spPr>
          <a:xfrm>
            <a:off x="13385160" y="9286875"/>
            <a:ext cx="2392559" cy="428625"/>
          </a:xfrm>
          <a:prstGeom prst="rect">
            <a:avLst/>
          </a:prstGeom>
        </p:spPr>
        <p:txBody>
          <a:bodyPr lIns="0" tIns="0" rIns="0" bIns="0" rtlCol="0" anchor="t">
            <a:spAutoFit/>
          </a:bodyPr>
          <a:lstStyle/>
          <a:p>
            <a:pPr algn="l">
              <a:lnSpc>
                <a:spcPts val="2700"/>
              </a:lnSpc>
            </a:pPr>
            <a:r>
              <a:rPr lang="en-US" sz="3000" b="1" spc="-138">
                <a:solidFill>
                  <a:srgbClr val="00694C"/>
                </a:solidFill>
                <a:latin typeface="Codec Pro Bold"/>
                <a:ea typeface="Codec Pro Bold"/>
                <a:cs typeface="Codec Pro Bold"/>
                <a:sym typeface="Codec Pro Bold"/>
              </a:rPr>
              <a:t>Team id: EV18</a:t>
            </a:r>
          </a:p>
        </p:txBody>
      </p:sp>
      <p:sp>
        <p:nvSpPr>
          <p:cNvPr id="9" name="Freeform 9"/>
          <p:cNvSpPr/>
          <p:nvPr/>
        </p:nvSpPr>
        <p:spPr>
          <a:xfrm>
            <a:off x="0" y="0"/>
            <a:ext cx="4338922" cy="1288946"/>
          </a:xfrm>
          <a:custGeom>
            <a:avLst/>
            <a:gdLst/>
            <a:ahLst/>
            <a:cxnLst/>
            <a:rect l="l" t="t" r="r" b="b"/>
            <a:pathLst>
              <a:path w="4338922" h="1288946">
                <a:moveTo>
                  <a:pt x="0" y="0"/>
                </a:moveTo>
                <a:lnTo>
                  <a:pt x="4338922" y="0"/>
                </a:lnTo>
                <a:lnTo>
                  <a:pt x="4338922" y="1288946"/>
                </a:lnTo>
                <a:lnTo>
                  <a:pt x="0" y="1288946"/>
                </a:lnTo>
                <a:lnTo>
                  <a:pt x="0" y="0"/>
                </a:lnTo>
                <a:close/>
              </a:path>
            </a:pathLst>
          </a:custGeom>
          <a:blipFill>
            <a:blip r:embed="rId7"/>
            <a:stretch>
              <a:fillRect l="-336" t="-1206" r="-336"/>
            </a:stretch>
          </a:blipFill>
        </p:spPr>
      </p:sp>
      <p:sp>
        <p:nvSpPr>
          <p:cNvPr id="10" name="Freeform 10"/>
          <p:cNvSpPr/>
          <p:nvPr/>
        </p:nvSpPr>
        <p:spPr>
          <a:xfrm>
            <a:off x="11113341" y="9059319"/>
            <a:ext cx="1189418" cy="823443"/>
          </a:xfrm>
          <a:custGeom>
            <a:avLst/>
            <a:gdLst/>
            <a:ahLst/>
            <a:cxnLst/>
            <a:rect l="l" t="t" r="r" b="b"/>
            <a:pathLst>
              <a:path w="1189418" h="823443">
                <a:moveTo>
                  <a:pt x="0" y="0"/>
                </a:moveTo>
                <a:lnTo>
                  <a:pt x="1189418" y="0"/>
                </a:lnTo>
                <a:lnTo>
                  <a:pt x="1189418" y="823443"/>
                </a:lnTo>
                <a:lnTo>
                  <a:pt x="0" y="823443"/>
                </a:lnTo>
                <a:lnTo>
                  <a:pt x="0" y="0"/>
                </a:lnTo>
                <a:close/>
              </a:path>
            </a:pathLst>
          </a:custGeom>
          <a:blipFill>
            <a:blip r:embed="rId8"/>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2" name="Group 2"/>
          <p:cNvGrpSpPr/>
          <p:nvPr/>
        </p:nvGrpSpPr>
        <p:grpSpPr>
          <a:xfrm>
            <a:off x="16746302" y="8892851"/>
            <a:ext cx="1541698" cy="1631919"/>
            <a:chOff x="0" y="0"/>
            <a:chExt cx="2055597" cy="2175892"/>
          </a:xfrm>
        </p:grpSpPr>
        <p:sp>
          <p:nvSpPr>
            <p:cNvPr id="3" name="Freeform 3"/>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2"/>
              <a:stretch>
                <a:fillRect l="-2925" r="-2924"/>
              </a:stretch>
            </a:blipFill>
          </p:spPr>
        </p:sp>
      </p:grpSp>
      <p:sp>
        <p:nvSpPr>
          <p:cNvPr id="4" name="Freeform 4"/>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3"/>
            <a:stretch>
              <a:fillRect/>
            </a:stretch>
          </a:blipFill>
        </p:spPr>
      </p:sp>
      <p:sp>
        <p:nvSpPr>
          <p:cNvPr id="5" name="Freeform 5"/>
          <p:cNvSpPr/>
          <p:nvPr/>
        </p:nvSpPr>
        <p:spPr>
          <a:xfrm>
            <a:off x="-1232953" y="-2383108"/>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t="-92" b="-92"/>
            </a:stretch>
          </a:blipFill>
        </p:spPr>
      </p:sp>
      <p:sp>
        <p:nvSpPr>
          <p:cNvPr id="6" name="Freeform 6"/>
          <p:cNvSpPr/>
          <p:nvPr/>
        </p:nvSpPr>
        <p:spPr>
          <a:xfrm>
            <a:off x="13225046" y="7519211"/>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6">
              <a:extLst>
                <a:ext uri="{96DAC541-7B7A-43D3-8B79-37D633B846F1}">
                  <asvg:svgBlip xmlns:asvg="http://schemas.microsoft.com/office/drawing/2016/SVG/main" r:embed="rId7"/>
                </a:ext>
              </a:extLst>
            </a:blip>
            <a:stretch>
              <a:fillRect l="-108" r="-108"/>
            </a:stretch>
          </a:blipFill>
        </p:spPr>
      </p:sp>
      <p:grpSp>
        <p:nvGrpSpPr>
          <p:cNvPr id="7" name="Group 7"/>
          <p:cNvGrpSpPr/>
          <p:nvPr/>
        </p:nvGrpSpPr>
        <p:grpSpPr>
          <a:xfrm>
            <a:off x="132696" y="5932462"/>
            <a:ext cx="4571165" cy="3789084"/>
            <a:chOff x="0" y="0"/>
            <a:chExt cx="1141370" cy="946093"/>
          </a:xfrm>
        </p:grpSpPr>
        <p:sp>
          <p:nvSpPr>
            <p:cNvPr id="8" name="Freeform 8"/>
            <p:cNvSpPr/>
            <p:nvPr/>
          </p:nvSpPr>
          <p:spPr>
            <a:xfrm>
              <a:off x="0" y="0"/>
              <a:ext cx="1141370" cy="946093"/>
            </a:xfrm>
            <a:custGeom>
              <a:avLst/>
              <a:gdLst/>
              <a:ahLst/>
              <a:cxnLst/>
              <a:rect l="l" t="t" r="r" b="b"/>
              <a:pathLst>
                <a:path w="1141370" h="946093">
                  <a:moveTo>
                    <a:pt x="38954" y="0"/>
                  </a:moveTo>
                  <a:lnTo>
                    <a:pt x="1102416" y="0"/>
                  </a:lnTo>
                  <a:cubicBezTo>
                    <a:pt x="1112747" y="0"/>
                    <a:pt x="1122655" y="4104"/>
                    <a:pt x="1129961" y="11409"/>
                  </a:cubicBezTo>
                  <a:cubicBezTo>
                    <a:pt x="1137266" y="18715"/>
                    <a:pt x="1141370" y="28623"/>
                    <a:pt x="1141370" y="38954"/>
                  </a:cubicBezTo>
                  <a:lnTo>
                    <a:pt x="1141370" y="907139"/>
                  </a:lnTo>
                  <a:cubicBezTo>
                    <a:pt x="1141370" y="917470"/>
                    <a:pt x="1137266" y="927378"/>
                    <a:pt x="1129961" y="934683"/>
                  </a:cubicBezTo>
                  <a:cubicBezTo>
                    <a:pt x="1122655" y="941989"/>
                    <a:pt x="1112747" y="946093"/>
                    <a:pt x="1102416" y="946093"/>
                  </a:cubicBezTo>
                  <a:lnTo>
                    <a:pt x="38954" y="946093"/>
                  </a:lnTo>
                  <a:cubicBezTo>
                    <a:pt x="17440" y="946093"/>
                    <a:pt x="0" y="928653"/>
                    <a:pt x="0" y="907139"/>
                  </a:cubicBezTo>
                  <a:lnTo>
                    <a:pt x="0" y="38954"/>
                  </a:lnTo>
                  <a:cubicBezTo>
                    <a:pt x="0" y="28623"/>
                    <a:pt x="4104" y="18715"/>
                    <a:pt x="11409" y="11409"/>
                  </a:cubicBezTo>
                  <a:cubicBezTo>
                    <a:pt x="18715" y="4104"/>
                    <a:pt x="28623" y="0"/>
                    <a:pt x="38954" y="0"/>
                  </a:cubicBezTo>
                  <a:close/>
                </a:path>
              </a:pathLst>
            </a:custGeom>
            <a:blipFill>
              <a:blip r:embed="rId8"/>
              <a:stretch>
                <a:fillRect l="-2421" r="-2421"/>
              </a:stretch>
            </a:blipFill>
          </p:spPr>
        </p:sp>
      </p:grpSp>
      <p:sp>
        <p:nvSpPr>
          <p:cNvPr id="9" name="Freeform 9"/>
          <p:cNvSpPr/>
          <p:nvPr/>
        </p:nvSpPr>
        <p:spPr>
          <a:xfrm>
            <a:off x="427079" y="1446563"/>
            <a:ext cx="7659272" cy="4212600"/>
          </a:xfrm>
          <a:custGeom>
            <a:avLst/>
            <a:gdLst/>
            <a:ahLst/>
            <a:cxnLst/>
            <a:rect l="l" t="t" r="r" b="b"/>
            <a:pathLst>
              <a:path w="7659272" h="4212600">
                <a:moveTo>
                  <a:pt x="0" y="0"/>
                </a:moveTo>
                <a:lnTo>
                  <a:pt x="7659272" y="0"/>
                </a:lnTo>
                <a:lnTo>
                  <a:pt x="7659272" y="4212600"/>
                </a:lnTo>
                <a:lnTo>
                  <a:pt x="0" y="4212600"/>
                </a:lnTo>
                <a:lnTo>
                  <a:pt x="0" y="0"/>
                </a:lnTo>
                <a:close/>
              </a:path>
            </a:pathLst>
          </a:custGeom>
          <a:blipFill>
            <a:blip r:embed="rId9"/>
            <a:stretch>
              <a:fillRect/>
            </a:stretch>
          </a:blipFill>
        </p:spPr>
      </p:sp>
      <p:sp>
        <p:nvSpPr>
          <p:cNvPr id="10" name="Freeform 10"/>
          <p:cNvSpPr/>
          <p:nvPr/>
        </p:nvSpPr>
        <p:spPr>
          <a:xfrm>
            <a:off x="10262720" y="5932462"/>
            <a:ext cx="3931080" cy="4027018"/>
          </a:xfrm>
          <a:custGeom>
            <a:avLst/>
            <a:gdLst/>
            <a:ahLst/>
            <a:cxnLst/>
            <a:rect l="l" t="t" r="r" b="b"/>
            <a:pathLst>
              <a:path w="3931080" h="4027018">
                <a:moveTo>
                  <a:pt x="0" y="0"/>
                </a:moveTo>
                <a:lnTo>
                  <a:pt x="3931079" y="0"/>
                </a:lnTo>
                <a:lnTo>
                  <a:pt x="3931079" y="4027018"/>
                </a:lnTo>
                <a:lnTo>
                  <a:pt x="0" y="4027018"/>
                </a:lnTo>
                <a:lnTo>
                  <a:pt x="0" y="0"/>
                </a:lnTo>
                <a:close/>
              </a:path>
            </a:pathLst>
          </a:custGeom>
          <a:blipFill>
            <a:blip r:embed="rId10"/>
            <a:stretch>
              <a:fillRect t="-124" r="-1067" b="-124"/>
            </a:stretch>
          </a:blipFill>
        </p:spPr>
      </p:sp>
      <p:sp>
        <p:nvSpPr>
          <p:cNvPr id="11" name="Freeform 11"/>
          <p:cNvSpPr/>
          <p:nvPr/>
        </p:nvSpPr>
        <p:spPr>
          <a:xfrm>
            <a:off x="14331795" y="5932462"/>
            <a:ext cx="3763346" cy="3554237"/>
          </a:xfrm>
          <a:custGeom>
            <a:avLst/>
            <a:gdLst/>
            <a:ahLst/>
            <a:cxnLst/>
            <a:rect l="l" t="t" r="r" b="b"/>
            <a:pathLst>
              <a:path w="3763346" h="3554237">
                <a:moveTo>
                  <a:pt x="0" y="0"/>
                </a:moveTo>
                <a:lnTo>
                  <a:pt x="3763345" y="0"/>
                </a:lnTo>
                <a:lnTo>
                  <a:pt x="3763345" y="3554236"/>
                </a:lnTo>
                <a:lnTo>
                  <a:pt x="0" y="3554236"/>
                </a:lnTo>
                <a:lnTo>
                  <a:pt x="0" y="0"/>
                </a:lnTo>
                <a:close/>
              </a:path>
            </a:pathLst>
          </a:custGeom>
          <a:blipFill>
            <a:blip r:embed="rId11"/>
            <a:stretch>
              <a:fillRect l="-2541" r="-2541"/>
            </a:stretch>
          </a:blipFill>
        </p:spPr>
      </p:sp>
      <p:sp>
        <p:nvSpPr>
          <p:cNvPr id="12" name="Freeform 12"/>
          <p:cNvSpPr/>
          <p:nvPr/>
        </p:nvSpPr>
        <p:spPr>
          <a:xfrm>
            <a:off x="4960056" y="6131448"/>
            <a:ext cx="5045489" cy="3355250"/>
          </a:xfrm>
          <a:custGeom>
            <a:avLst/>
            <a:gdLst/>
            <a:ahLst/>
            <a:cxnLst/>
            <a:rect l="l" t="t" r="r" b="b"/>
            <a:pathLst>
              <a:path w="5045489" h="3355250">
                <a:moveTo>
                  <a:pt x="0" y="0"/>
                </a:moveTo>
                <a:lnTo>
                  <a:pt x="5045489" y="0"/>
                </a:lnTo>
                <a:lnTo>
                  <a:pt x="5045489" y="3355250"/>
                </a:lnTo>
                <a:lnTo>
                  <a:pt x="0" y="3355250"/>
                </a:lnTo>
                <a:lnTo>
                  <a:pt x="0" y="0"/>
                </a:lnTo>
                <a:close/>
              </a:path>
            </a:pathLst>
          </a:custGeom>
          <a:blipFill>
            <a:blip r:embed="rId12"/>
            <a:stretch>
              <a:fillRect/>
            </a:stretch>
          </a:blipFill>
        </p:spPr>
      </p:sp>
      <p:sp>
        <p:nvSpPr>
          <p:cNvPr id="13" name="Freeform 13"/>
          <p:cNvSpPr/>
          <p:nvPr/>
        </p:nvSpPr>
        <p:spPr>
          <a:xfrm>
            <a:off x="8921726" y="1446563"/>
            <a:ext cx="9035066" cy="4212600"/>
          </a:xfrm>
          <a:custGeom>
            <a:avLst/>
            <a:gdLst/>
            <a:ahLst/>
            <a:cxnLst/>
            <a:rect l="l" t="t" r="r" b="b"/>
            <a:pathLst>
              <a:path w="9035066" h="4212600">
                <a:moveTo>
                  <a:pt x="0" y="0"/>
                </a:moveTo>
                <a:lnTo>
                  <a:pt x="9035066" y="0"/>
                </a:lnTo>
                <a:lnTo>
                  <a:pt x="9035066" y="4212600"/>
                </a:lnTo>
                <a:lnTo>
                  <a:pt x="0" y="4212600"/>
                </a:lnTo>
                <a:lnTo>
                  <a:pt x="0" y="0"/>
                </a:lnTo>
                <a:close/>
              </a:path>
            </a:pathLst>
          </a:custGeom>
          <a:blipFill>
            <a:blip r:embed="rId13"/>
            <a:stretch>
              <a:fillRect/>
            </a:stretch>
          </a:blipFill>
        </p:spPr>
      </p:sp>
      <p:sp>
        <p:nvSpPr>
          <p:cNvPr id="14" name="TextBox 14"/>
          <p:cNvSpPr txBox="1"/>
          <p:nvPr/>
        </p:nvSpPr>
        <p:spPr>
          <a:xfrm>
            <a:off x="7073976" y="439174"/>
            <a:ext cx="4889424" cy="692149"/>
          </a:xfrm>
          <a:prstGeom prst="rect">
            <a:avLst/>
          </a:prstGeom>
        </p:spPr>
        <p:txBody>
          <a:bodyPr wrap="square" lIns="0" tIns="0" rIns="0" bIns="0" rtlCol="0" anchor="t">
            <a:spAutoFit/>
          </a:bodyPr>
          <a:lstStyle/>
          <a:p>
            <a:pPr algn="ctr">
              <a:lnSpc>
                <a:spcPts val="5199"/>
              </a:lnSpc>
              <a:spcBef>
                <a:spcPct val="0"/>
              </a:spcBef>
            </a:pPr>
            <a:r>
              <a:rPr lang="en-US" sz="4999" b="1" dirty="0">
                <a:solidFill>
                  <a:srgbClr val="000000"/>
                </a:solidFill>
                <a:latin typeface="Gotham Bold"/>
                <a:ea typeface="Gotham Bold"/>
                <a:cs typeface="Gotham Bold"/>
                <a:sym typeface="Gotham Bold"/>
              </a:rPr>
              <a:t>Visualizations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6746302" y="8892851"/>
            <a:ext cx="1541698" cy="1631919"/>
            <a:chOff x="0" y="0"/>
            <a:chExt cx="2055597" cy="2175892"/>
          </a:xfrm>
        </p:grpSpPr>
        <p:sp>
          <p:nvSpPr>
            <p:cNvPr id="3" name="Freeform 3"/>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2"/>
              <a:stretch>
                <a:fillRect l="-2925" r="-2924"/>
              </a:stretch>
            </a:blipFill>
          </p:spPr>
        </p:sp>
      </p:grpSp>
      <p:sp>
        <p:nvSpPr>
          <p:cNvPr id="4" name="Freeform 4"/>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3"/>
            <a:stretch>
              <a:fillRect/>
            </a:stretch>
          </a:blipFill>
        </p:spPr>
      </p:sp>
      <p:sp>
        <p:nvSpPr>
          <p:cNvPr id="5" name="Freeform 5"/>
          <p:cNvSpPr/>
          <p:nvPr/>
        </p:nvSpPr>
        <p:spPr>
          <a:xfrm>
            <a:off x="592306" y="2917738"/>
            <a:ext cx="8416595" cy="4734335"/>
          </a:xfrm>
          <a:custGeom>
            <a:avLst/>
            <a:gdLst/>
            <a:ahLst/>
            <a:cxnLst/>
            <a:rect l="l" t="t" r="r" b="b"/>
            <a:pathLst>
              <a:path w="8416595" h="4734335">
                <a:moveTo>
                  <a:pt x="0" y="0"/>
                </a:moveTo>
                <a:lnTo>
                  <a:pt x="8416595" y="0"/>
                </a:lnTo>
                <a:lnTo>
                  <a:pt x="8416595" y="4734335"/>
                </a:lnTo>
                <a:lnTo>
                  <a:pt x="0" y="4734335"/>
                </a:lnTo>
                <a:lnTo>
                  <a:pt x="0" y="0"/>
                </a:lnTo>
                <a:close/>
              </a:path>
            </a:pathLst>
          </a:custGeom>
          <a:blipFill>
            <a:blip r:embed="rId4"/>
            <a:stretch>
              <a:fillRect/>
            </a:stretch>
          </a:blipFill>
        </p:spPr>
      </p:sp>
      <p:sp>
        <p:nvSpPr>
          <p:cNvPr id="6" name="Freeform 6"/>
          <p:cNvSpPr/>
          <p:nvPr/>
        </p:nvSpPr>
        <p:spPr>
          <a:xfrm>
            <a:off x="9424417" y="2917738"/>
            <a:ext cx="8416595" cy="4734335"/>
          </a:xfrm>
          <a:custGeom>
            <a:avLst/>
            <a:gdLst/>
            <a:ahLst/>
            <a:cxnLst/>
            <a:rect l="l" t="t" r="r" b="b"/>
            <a:pathLst>
              <a:path w="8416595" h="4734335">
                <a:moveTo>
                  <a:pt x="0" y="0"/>
                </a:moveTo>
                <a:lnTo>
                  <a:pt x="8416595" y="0"/>
                </a:lnTo>
                <a:lnTo>
                  <a:pt x="8416595" y="4734335"/>
                </a:lnTo>
                <a:lnTo>
                  <a:pt x="0" y="4734335"/>
                </a:lnTo>
                <a:lnTo>
                  <a:pt x="0" y="0"/>
                </a:lnTo>
                <a:close/>
              </a:path>
            </a:pathLst>
          </a:custGeom>
          <a:blipFill>
            <a:blip r:embed="rId5"/>
            <a:stretch>
              <a:fillRect/>
            </a:stretch>
          </a:blipFill>
        </p:spPr>
      </p:sp>
      <p:sp>
        <p:nvSpPr>
          <p:cNvPr id="7" name="TextBox 7"/>
          <p:cNvSpPr txBox="1"/>
          <p:nvPr/>
        </p:nvSpPr>
        <p:spPr>
          <a:xfrm>
            <a:off x="1115733" y="1115549"/>
            <a:ext cx="16056534" cy="1249324"/>
          </a:xfrm>
          <a:prstGeom prst="rect">
            <a:avLst/>
          </a:prstGeom>
        </p:spPr>
        <p:txBody>
          <a:bodyPr lIns="0" tIns="0" rIns="0" bIns="0" rtlCol="0" anchor="t">
            <a:spAutoFit/>
          </a:bodyPr>
          <a:lstStyle/>
          <a:p>
            <a:pPr algn="l">
              <a:lnSpc>
                <a:spcPts val="9037"/>
              </a:lnSpc>
            </a:pPr>
            <a:r>
              <a:rPr lang="en-US" sz="10041" b="1" spc="-460">
                <a:solidFill>
                  <a:srgbClr val="00694C"/>
                </a:solidFill>
                <a:latin typeface="Raleway Bold"/>
                <a:ea typeface="Raleway Bold"/>
                <a:cs typeface="Raleway Bold"/>
                <a:sym typeface="Raleway Bold"/>
              </a:rPr>
              <a:t>Anomaly detection interface</a:t>
            </a:r>
          </a:p>
        </p:txBody>
      </p:sp>
      <p:sp>
        <p:nvSpPr>
          <p:cNvPr id="8" name="TextBox 8"/>
          <p:cNvSpPr txBox="1"/>
          <p:nvPr/>
        </p:nvSpPr>
        <p:spPr>
          <a:xfrm>
            <a:off x="4123852" y="8064822"/>
            <a:ext cx="1674364"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Anomaly</a:t>
            </a:r>
          </a:p>
        </p:txBody>
      </p:sp>
      <p:sp>
        <p:nvSpPr>
          <p:cNvPr id="9" name="TextBox 9"/>
          <p:cNvSpPr txBox="1"/>
          <p:nvPr/>
        </p:nvSpPr>
        <p:spPr>
          <a:xfrm>
            <a:off x="13065731" y="8064822"/>
            <a:ext cx="1454828"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Normal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6746302" y="8892851"/>
            <a:ext cx="1541698" cy="1631919"/>
            <a:chOff x="0" y="0"/>
            <a:chExt cx="2055597" cy="2175892"/>
          </a:xfrm>
        </p:grpSpPr>
        <p:sp>
          <p:nvSpPr>
            <p:cNvPr id="3" name="Freeform 3"/>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2"/>
              <a:stretch>
                <a:fillRect l="-2925" r="-2924"/>
              </a:stretch>
            </a:blipFill>
          </p:spPr>
        </p:sp>
      </p:grpSp>
      <p:sp>
        <p:nvSpPr>
          <p:cNvPr id="4" name="Freeform 4"/>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3"/>
            <a:stretch>
              <a:fillRect/>
            </a:stretch>
          </a:blipFill>
        </p:spPr>
      </p:sp>
      <p:sp>
        <p:nvSpPr>
          <p:cNvPr id="5" name="Freeform 5"/>
          <p:cNvSpPr/>
          <p:nvPr/>
        </p:nvSpPr>
        <p:spPr>
          <a:xfrm>
            <a:off x="-1166262" y="-2374142"/>
            <a:ext cx="4661953" cy="4748285"/>
          </a:xfrm>
          <a:custGeom>
            <a:avLst/>
            <a:gdLst/>
            <a:ahLst/>
            <a:cxnLst/>
            <a:rect l="l" t="t" r="r" b="b"/>
            <a:pathLst>
              <a:path w="4661953" h="4748285">
                <a:moveTo>
                  <a:pt x="0" y="0"/>
                </a:moveTo>
                <a:lnTo>
                  <a:pt x="4661953" y="0"/>
                </a:lnTo>
                <a:lnTo>
                  <a:pt x="4661953" y="4748284"/>
                </a:lnTo>
                <a:lnTo>
                  <a:pt x="0" y="4748284"/>
                </a:lnTo>
                <a:lnTo>
                  <a:pt x="0" y="0"/>
                </a:lnTo>
                <a:close/>
              </a:path>
            </a:pathLst>
          </a:custGeom>
          <a:blipFill>
            <a:blip r:embed="rId4">
              <a:extLst>
                <a:ext uri="{96DAC541-7B7A-43D3-8B79-37D633B846F1}">
                  <asvg:svgBlip xmlns:asvg="http://schemas.microsoft.com/office/drawing/2016/SVG/main" r:embed="rId5"/>
                </a:ext>
              </a:extLst>
            </a:blip>
            <a:stretch>
              <a:fillRect t="-92" b="-92"/>
            </a:stretch>
          </a:blipFill>
        </p:spPr>
      </p:sp>
      <p:sp>
        <p:nvSpPr>
          <p:cNvPr id="6" name="TextBox 6"/>
          <p:cNvSpPr txBox="1"/>
          <p:nvPr/>
        </p:nvSpPr>
        <p:spPr>
          <a:xfrm>
            <a:off x="5679408" y="562684"/>
            <a:ext cx="12013422" cy="1249324"/>
          </a:xfrm>
          <a:prstGeom prst="rect">
            <a:avLst/>
          </a:prstGeom>
        </p:spPr>
        <p:txBody>
          <a:bodyPr lIns="0" tIns="0" rIns="0" bIns="0" rtlCol="0" anchor="t">
            <a:spAutoFit/>
          </a:bodyPr>
          <a:lstStyle/>
          <a:p>
            <a:pPr algn="l">
              <a:lnSpc>
                <a:spcPts val="9037"/>
              </a:lnSpc>
            </a:pPr>
            <a:r>
              <a:rPr lang="en-US" sz="10041" b="1" spc="-460">
                <a:solidFill>
                  <a:srgbClr val="00694C"/>
                </a:solidFill>
                <a:latin typeface="Raleway Bold"/>
                <a:ea typeface="Raleway Bold"/>
                <a:cs typeface="Raleway Bold"/>
                <a:sym typeface="Raleway Bold"/>
              </a:rPr>
              <a:t>Final model overview</a:t>
            </a:r>
          </a:p>
        </p:txBody>
      </p:sp>
      <p:sp>
        <p:nvSpPr>
          <p:cNvPr id="7" name="Freeform 7"/>
          <p:cNvSpPr/>
          <p:nvPr/>
        </p:nvSpPr>
        <p:spPr>
          <a:xfrm>
            <a:off x="13225046" y="7519211"/>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6">
              <a:alphaModFix amt="78000"/>
              <a:extLst>
                <a:ext uri="{96DAC541-7B7A-43D3-8B79-37D633B846F1}">
                  <asvg:svgBlip xmlns:asvg="http://schemas.microsoft.com/office/drawing/2016/SVG/main" r:embed="rId7"/>
                </a:ext>
              </a:extLst>
            </a:blip>
            <a:stretch>
              <a:fillRect l="-108" r="-108"/>
            </a:stretch>
          </a:blipFill>
        </p:spPr>
      </p:sp>
      <p:sp>
        <p:nvSpPr>
          <p:cNvPr id="8" name="Freeform 8"/>
          <p:cNvSpPr/>
          <p:nvPr/>
        </p:nvSpPr>
        <p:spPr>
          <a:xfrm>
            <a:off x="3569626" y="2798839"/>
            <a:ext cx="1500683" cy="927208"/>
          </a:xfrm>
          <a:custGeom>
            <a:avLst/>
            <a:gdLst/>
            <a:ahLst/>
            <a:cxnLst/>
            <a:rect l="l" t="t" r="r" b="b"/>
            <a:pathLst>
              <a:path w="1500683" h="927208">
                <a:moveTo>
                  <a:pt x="0" y="0"/>
                </a:moveTo>
                <a:lnTo>
                  <a:pt x="1500683" y="0"/>
                </a:lnTo>
                <a:lnTo>
                  <a:pt x="1500683" y="927208"/>
                </a:lnTo>
                <a:lnTo>
                  <a:pt x="0" y="927208"/>
                </a:lnTo>
                <a:lnTo>
                  <a:pt x="0" y="0"/>
                </a:lnTo>
                <a:close/>
              </a:path>
            </a:pathLst>
          </a:custGeom>
          <a:blipFill>
            <a:blip r:embed="rId8">
              <a:extLst>
                <a:ext uri="{96DAC541-7B7A-43D3-8B79-37D633B846F1}">
                  <asvg:svgBlip xmlns:asvg="http://schemas.microsoft.com/office/drawing/2016/SVG/main" r:embed="rId9"/>
                </a:ext>
              </a:extLst>
            </a:blip>
            <a:stretch>
              <a:fillRect l="-44877" t="-283791" r="-1042743" b="-228897"/>
            </a:stretch>
          </a:blipFill>
        </p:spPr>
      </p:sp>
      <p:sp>
        <p:nvSpPr>
          <p:cNvPr id="9" name="Freeform 9"/>
          <p:cNvSpPr/>
          <p:nvPr/>
        </p:nvSpPr>
        <p:spPr>
          <a:xfrm>
            <a:off x="4650964" y="3880524"/>
            <a:ext cx="1500683" cy="927208"/>
          </a:xfrm>
          <a:custGeom>
            <a:avLst/>
            <a:gdLst/>
            <a:ahLst/>
            <a:cxnLst/>
            <a:rect l="l" t="t" r="r" b="b"/>
            <a:pathLst>
              <a:path w="1500683" h="927208">
                <a:moveTo>
                  <a:pt x="0" y="0"/>
                </a:moveTo>
                <a:lnTo>
                  <a:pt x="1500683" y="0"/>
                </a:lnTo>
                <a:lnTo>
                  <a:pt x="1500683" y="927208"/>
                </a:lnTo>
                <a:lnTo>
                  <a:pt x="0" y="927208"/>
                </a:lnTo>
                <a:lnTo>
                  <a:pt x="0" y="0"/>
                </a:lnTo>
                <a:close/>
              </a:path>
            </a:pathLst>
          </a:custGeom>
          <a:blipFill>
            <a:blip r:embed="rId10">
              <a:extLst>
                <a:ext uri="{96DAC541-7B7A-43D3-8B79-37D633B846F1}">
                  <asvg:svgBlip xmlns:asvg="http://schemas.microsoft.com/office/drawing/2016/SVG/main" r:embed="rId11"/>
                </a:ext>
              </a:extLst>
            </a:blip>
            <a:stretch>
              <a:fillRect l="-44877" t="-283791" r="-1042743" b="-228897"/>
            </a:stretch>
          </a:blipFill>
        </p:spPr>
      </p:sp>
      <p:grpSp>
        <p:nvGrpSpPr>
          <p:cNvPr id="10" name="Group 10"/>
          <p:cNvGrpSpPr/>
          <p:nvPr/>
        </p:nvGrpSpPr>
        <p:grpSpPr>
          <a:xfrm rot="-5400000">
            <a:off x="-1663420" y="7143643"/>
            <a:ext cx="9577849" cy="888242"/>
            <a:chOff x="0" y="0"/>
            <a:chExt cx="2068384" cy="191820"/>
          </a:xfrm>
        </p:grpSpPr>
        <p:sp>
          <p:nvSpPr>
            <p:cNvPr id="11" name="Freeform 11"/>
            <p:cNvSpPr/>
            <p:nvPr/>
          </p:nvSpPr>
          <p:spPr>
            <a:xfrm>
              <a:off x="0" y="0"/>
              <a:ext cx="2068384" cy="191820"/>
            </a:xfrm>
            <a:custGeom>
              <a:avLst/>
              <a:gdLst/>
              <a:ahLst/>
              <a:cxnLst/>
              <a:rect l="l" t="t" r="r" b="b"/>
              <a:pathLst>
                <a:path w="2068384" h="191820">
                  <a:moveTo>
                    <a:pt x="1865184" y="0"/>
                  </a:moveTo>
                  <a:lnTo>
                    <a:pt x="0" y="0"/>
                  </a:lnTo>
                  <a:lnTo>
                    <a:pt x="203200" y="191820"/>
                  </a:lnTo>
                  <a:lnTo>
                    <a:pt x="2068384" y="191820"/>
                  </a:lnTo>
                  <a:lnTo>
                    <a:pt x="1865184" y="0"/>
                  </a:lnTo>
                  <a:close/>
                </a:path>
              </a:pathLst>
            </a:custGeom>
            <a:solidFill>
              <a:srgbClr val="8F94E1"/>
            </a:solidFill>
          </p:spPr>
        </p:sp>
        <p:sp>
          <p:nvSpPr>
            <p:cNvPr id="12" name="TextBox 12"/>
            <p:cNvSpPr txBox="1"/>
            <p:nvPr/>
          </p:nvSpPr>
          <p:spPr>
            <a:xfrm>
              <a:off x="101600" y="28575"/>
              <a:ext cx="1865184" cy="163245"/>
            </a:xfrm>
            <a:prstGeom prst="rect">
              <a:avLst/>
            </a:prstGeom>
          </p:spPr>
          <p:txBody>
            <a:bodyPr lIns="50800" tIns="50800" rIns="50800" bIns="50800" rtlCol="0" anchor="ctr"/>
            <a:lstStyle/>
            <a:p>
              <a:pPr algn="ctr">
                <a:lnSpc>
                  <a:spcPts val="2080"/>
                </a:lnSpc>
              </a:pPr>
              <a:endParaRPr/>
            </a:p>
          </p:txBody>
        </p:sp>
      </p:grpSp>
      <p:grpSp>
        <p:nvGrpSpPr>
          <p:cNvPr id="13" name="Group 13"/>
          <p:cNvGrpSpPr/>
          <p:nvPr/>
        </p:nvGrpSpPr>
        <p:grpSpPr>
          <a:xfrm rot="-5400000">
            <a:off x="65679" y="7577567"/>
            <a:ext cx="8282327" cy="888242"/>
            <a:chOff x="0" y="0"/>
            <a:chExt cx="1788610" cy="191820"/>
          </a:xfrm>
        </p:grpSpPr>
        <p:sp>
          <p:nvSpPr>
            <p:cNvPr id="14" name="Freeform 14"/>
            <p:cNvSpPr/>
            <p:nvPr/>
          </p:nvSpPr>
          <p:spPr>
            <a:xfrm>
              <a:off x="0" y="0"/>
              <a:ext cx="1788610" cy="191820"/>
            </a:xfrm>
            <a:custGeom>
              <a:avLst/>
              <a:gdLst/>
              <a:ahLst/>
              <a:cxnLst/>
              <a:rect l="l" t="t" r="r" b="b"/>
              <a:pathLst>
                <a:path w="1788610" h="191820">
                  <a:moveTo>
                    <a:pt x="1585410" y="0"/>
                  </a:moveTo>
                  <a:lnTo>
                    <a:pt x="0" y="0"/>
                  </a:lnTo>
                  <a:lnTo>
                    <a:pt x="203200" y="191820"/>
                  </a:lnTo>
                  <a:lnTo>
                    <a:pt x="1788610" y="191820"/>
                  </a:lnTo>
                  <a:lnTo>
                    <a:pt x="1585410" y="0"/>
                  </a:lnTo>
                  <a:close/>
                </a:path>
              </a:pathLst>
            </a:custGeom>
            <a:solidFill>
              <a:srgbClr val="FFB706"/>
            </a:solidFill>
          </p:spPr>
        </p:sp>
        <p:sp>
          <p:nvSpPr>
            <p:cNvPr id="15" name="TextBox 15"/>
            <p:cNvSpPr txBox="1"/>
            <p:nvPr/>
          </p:nvSpPr>
          <p:spPr>
            <a:xfrm>
              <a:off x="101600" y="28575"/>
              <a:ext cx="1585410" cy="163245"/>
            </a:xfrm>
            <a:prstGeom prst="rect">
              <a:avLst/>
            </a:prstGeom>
          </p:spPr>
          <p:txBody>
            <a:bodyPr lIns="50800" tIns="50800" rIns="50800" bIns="50800" rtlCol="0" anchor="ctr"/>
            <a:lstStyle/>
            <a:p>
              <a:pPr algn="ctr">
                <a:lnSpc>
                  <a:spcPts val="2080"/>
                </a:lnSpc>
              </a:pPr>
              <a:endParaRPr/>
            </a:p>
          </p:txBody>
        </p:sp>
      </p:grpSp>
      <p:sp>
        <p:nvSpPr>
          <p:cNvPr id="16" name="Freeform 16"/>
          <p:cNvSpPr/>
          <p:nvPr/>
        </p:nvSpPr>
        <p:spPr>
          <a:xfrm rot="-5400000">
            <a:off x="3283612" y="3084853"/>
            <a:ext cx="927208" cy="355181"/>
          </a:xfrm>
          <a:custGeom>
            <a:avLst/>
            <a:gdLst/>
            <a:ahLst/>
            <a:cxnLst/>
            <a:rect l="l" t="t" r="r" b="b"/>
            <a:pathLst>
              <a:path w="927208" h="355181">
                <a:moveTo>
                  <a:pt x="0" y="0"/>
                </a:moveTo>
                <a:lnTo>
                  <a:pt x="927208" y="0"/>
                </a:lnTo>
                <a:lnTo>
                  <a:pt x="927208" y="355181"/>
                </a:lnTo>
                <a:lnTo>
                  <a:pt x="0" y="355181"/>
                </a:lnTo>
                <a:lnTo>
                  <a:pt x="0" y="0"/>
                </a:lnTo>
                <a:close/>
              </a:path>
            </a:pathLst>
          </a:custGeom>
          <a:blipFill>
            <a:blip r:embed="rId12">
              <a:alphaModFix amt="40000"/>
            </a:blip>
            <a:stretch>
              <a:fillRect l="-108011" t="-71408" r="-108424"/>
            </a:stretch>
          </a:blipFill>
        </p:spPr>
      </p:sp>
      <p:sp>
        <p:nvSpPr>
          <p:cNvPr id="17" name="Freeform 17"/>
          <p:cNvSpPr/>
          <p:nvPr/>
        </p:nvSpPr>
        <p:spPr>
          <a:xfrm rot="-5400000">
            <a:off x="4364950" y="4166538"/>
            <a:ext cx="927208" cy="355181"/>
          </a:xfrm>
          <a:custGeom>
            <a:avLst/>
            <a:gdLst/>
            <a:ahLst/>
            <a:cxnLst/>
            <a:rect l="l" t="t" r="r" b="b"/>
            <a:pathLst>
              <a:path w="927208" h="355181">
                <a:moveTo>
                  <a:pt x="0" y="0"/>
                </a:moveTo>
                <a:lnTo>
                  <a:pt x="927208" y="0"/>
                </a:lnTo>
                <a:lnTo>
                  <a:pt x="927208" y="355180"/>
                </a:lnTo>
                <a:lnTo>
                  <a:pt x="0" y="355180"/>
                </a:lnTo>
                <a:lnTo>
                  <a:pt x="0" y="0"/>
                </a:lnTo>
                <a:close/>
              </a:path>
            </a:pathLst>
          </a:custGeom>
          <a:blipFill>
            <a:blip r:embed="rId12">
              <a:alphaModFix amt="40000"/>
            </a:blip>
            <a:stretch>
              <a:fillRect l="-108011" t="-71408" r="-108424"/>
            </a:stretch>
          </a:blipFill>
        </p:spPr>
      </p:sp>
      <p:sp>
        <p:nvSpPr>
          <p:cNvPr id="18" name="Freeform 18"/>
          <p:cNvSpPr/>
          <p:nvPr/>
        </p:nvSpPr>
        <p:spPr>
          <a:xfrm>
            <a:off x="5732302" y="4962209"/>
            <a:ext cx="1500683" cy="927208"/>
          </a:xfrm>
          <a:custGeom>
            <a:avLst/>
            <a:gdLst/>
            <a:ahLst/>
            <a:cxnLst/>
            <a:rect l="l" t="t" r="r" b="b"/>
            <a:pathLst>
              <a:path w="1500683" h="927208">
                <a:moveTo>
                  <a:pt x="0" y="0"/>
                </a:moveTo>
                <a:lnTo>
                  <a:pt x="1500684" y="0"/>
                </a:lnTo>
                <a:lnTo>
                  <a:pt x="1500684" y="927208"/>
                </a:lnTo>
                <a:lnTo>
                  <a:pt x="0" y="927208"/>
                </a:lnTo>
                <a:lnTo>
                  <a:pt x="0" y="0"/>
                </a:lnTo>
                <a:close/>
              </a:path>
            </a:pathLst>
          </a:custGeom>
          <a:blipFill>
            <a:blip r:embed="rId13">
              <a:extLst>
                <a:ext uri="{96DAC541-7B7A-43D3-8B79-37D633B846F1}">
                  <asvg:svgBlip xmlns:asvg="http://schemas.microsoft.com/office/drawing/2016/SVG/main" r:embed="rId14"/>
                </a:ext>
              </a:extLst>
            </a:blip>
            <a:stretch>
              <a:fillRect l="-44877" t="-283791" r="-1042743" b="-228897"/>
            </a:stretch>
          </a:blipFill>
        </p:spPr>
      </p:sp>
      <p:grpSp>
        <p:nvGrpSpPr>
          <p:cNvPr id="19" name="Group 19"/>
          <p:cNvGrpSpPr/>
          <p:nvPr/>
        </p:nvGrpSpPr>
        <p:grpSpPr>
          <a:xfrm rot="-5400000">
            <a:off x="1687860" y="8118409"/>
            <a:ext cx="7200642" cy="888242"/>
            <a:chOff x="0" y="0"/>
            <a:chExt cx="1555015" cy="191820"/>
          </a:xfrm>
        </p:grpSpPr>
        <p:sp>
          <p:nvSpPr>
            <p:cNvPr id="20" name="Freeform 20"/>
            <p:cNvSpPr/>
            <p:nvPr/>
          </p:nvSpPr>
          <p:spPr>
            <a:xfrm>
              <a:off x="0" y="0"/>
              <a:ext cx="1555015" cy="191820"/>
            </a:xfrm>
            <a:custGeom>
              <a:avLst/>
              <a:gdLst/>
              <a:ahLst/>
              <a:cxnLst/>
              <a:rect l="l" t="t" r="r" b="b"/>
              <a:pathLst>
                <a:path w="1555015" h="191820">
                  <a:moveTo>
                    <a:pt x="1351815" y="0"/>
                  </a:moveTo>
                  <a:lnTo>
                    <a:pt x="0" y="0"/>
                  </a:lnTo>
                  <a:lnTo>
                    <a:pt x="203200" y="191820"/>
                  </a:lnTo>
                  <a:lnTo>
                    <a:pt x="1555015" y="191820"/>
                  </a:lnTo>
                  <a:lnTo>
                    <a:pt x="1351815" y="0"/>
                  </a:lnTo>
                  <a:close/>
                </a:path>
              </a:pathLst>
            </a:custGeom>
            <a:solidFill>
              <a:srgbClr val="021E47"/>
            </a:solidFill>
          </p:spPr>
        </p:sp>
        <p:sp>
          <p:nvSpPr>
            <p:cNvPr id="21" name="TextBox 21"/>
            <p:cNvSpPr txBox="1"/>
            <p:nvPr/>
          </p:nvSpPr>
          <p:spPr>
            <a:xfrm>
              <a:off x="101600" y="28575"/>
              <a:ext cx="1351815" cy="163245"/>
            </a:xfrm>
            <a:prstGeom prst="rect">
              <a:avLst/>
            </a:prstGeom>
          </p:spPr>
          <p:txBody>
            <a:bodyPr lIns="50800" tIns="50800" rIns="50800" bIns="50800" rtlCol="0" anchor="ctr"/>
            <a:lstStyle/>
            <a:p>
              <a:pPr algn="ctr">
                <a:lnSpc>
                  <a:spcPts val="2080"/>
                </a:lnSpc>
              </a:pPr>
              <a:endParaRPr/>
            </a:p>
          </p:txBody>
        </p:sp>
      </p:grpSp>
      <p:sp>
        <p:nvSpPr>
          <p:cNvPr id="22" name="Freeform 22"/>
          <p:cNvSpPr/>
          <p:nvPr/>
        </p:nvSpPr>
        <p:spPr>
          <a:xfrm rot="-5400000">
            <a:off x="5446289" y="5248223"/>
            <a:ext cx="927208" cy="355181"/>
          </a:xfrm>
          <a:custGeom>
            <a:avLst/>
            <a:gdLst/>
            <a:ahLst/>
            <a:cxnLst/>
            <a:rect l="l" t="t" r="r" b="b"/>
            <a:pathLst>
              <a:path w="927208" h="355181">
                <a:moveTo>
                  <a:pt x="0" y="0"/>
                </a:moveTo>
                <a:lnTo>
                  <a:pt x="927207" y="0"/>
                </a:lnTo>
                <a:lnTo>
                  <a:pt x="927207" y="355180"/>
                </a:lnTo>
                <a:lnTo>
                  <a:pt x="0" y="355180"/>
                </a:lnTo>
                <a:lnTo>
                  <a:pt x="0" y="0"/>
                </a:lnTo>
                <a:close/>
              </a:path>
            </a:pathLst>
          </a:custGeom>
          <a:blipFill>
            <a:blip r:embed="rId12">
              <a:alphaModFix amt="40000"/>
            </a:blip>
            <a:stretch>
              <a:fillRect l="-108011" t="-71408" r="-108424"/>
            </a:stretch>
          </a:blipFill>
        </p:spPr>
      </p:sp>
      <p:sp>
        <p:nvSpPr>
          <p:cNvPr id="23" name="Freeform 23"/>
          <p:cNvSpPr/>
          <p:nvPr/>
        </p:nvSpPr>
        <p:spPr>
          <a:xfrm>
            <a:off x="6813640" y="6043894"/>
            <a:ext cx="1500683" cy="927208"/>
          </a:xfrm>
          <a:custGeom>
            <a:avLst/>
            <a:gdLst/>
            <a:ahLst/>
            <a:cxnLst/>
            <a:rect l="l" t="t" r="r" b="b"/>
            <a:pathLst>
              <a:path w="1500683" h="927208">
                <a:moveTo>
                  <a:pt x="0" y="0"/>
                </a:moveTo>
                <a:lnTo>
                  <a:pt x="1500684" y="0"/>
                </a:lnTo>
                <a:lnTo>
                  <a:pt x="1500684" y="927208"/>
                </a:lnTo>
                <a:lnTo>
                  <a:pt x="0" y="927208"/>
                </a:lnTo>
                <a:lnTo>
                  <a:pt x="0" y="0"/>
                </a:lnTo>
                <a:close/>
              </a:path>
            </a:pathLst>
          </a:custGeom>
          <a:blipFill>
            <a:blip r:embed="rId15">
              <a:extLst>
                <a:ext uri="{96DAC541-7B7A-43D3-8B79-37D633B846F1}">
                  <asvg:svgBlip xmlns:asvg="http://schemas.microsoft.com/office/drawing/2016/SVG/main" r:embed="rId16"/>
                </a:ext>
              </a:extLst>
            </a:blip>
            <a:stretch>
              <a:fillRect l="-44877" t="-283791" r="-1042743" b="-228897"/>
            </a:stretch>
          </a:blipFill>
        </p:spPr>
      </p:sp>
      <p:grpSp>
        <p:nvGrpSpPr>
          <p:cNvPr id="24" name="Group 24"/>
          <p:cNvGrpSpPr/>
          <p:nvPr/>
        </p:nvGrpSpPr>
        <p:grpSpPr>
          <a:xfrm rot="-5400000">
            <a:off x="2769198" y="9200094"/>
            <a:ext cx="7200642" cy="888242"/>
            <a:chOff x="0" y="0"/>
            <a:chExt cx="1555015" cy="191820"/>
          </a:xfrm>
        </p:grpSpPr>
        <p:sp>
          <p:nvSpPr>
            <p:cNvPr id="25" name="Freeform 25"/>
            <p:cNvSpPr/>
            <p:nvPr/>
          </p:nvSpPr>
          <p:spPr>
            <a:xfrm>
              <a:off x="0" y="0"/>
              <a:ext cx="1555015" cy="191820"/>
            </a:xfrm>
            <a:custGeom>
              <a:avLst/>
              <a:gdLst/>
              <a:ahLst/>
              <a:cxnLst/>
              <a:rect l="l" t="t" r="r" b="b"/>
              <a:pathLst>
                <a:path w="1555015" h="191820">
                  <a:moveTo>
                    <a:pt x="1351815" y="0"/>
                  </a:moveTo>
                  <a:lnTo>
                    <a:pt x="0" y="0"/>
                  </a:lnTo>
                  <a:lnTo>
                    <a:pt x="203200" y="191820"/>
                  </a:lnTo>
                  <a:lnTo>
                    <a:pt x="1555015" y="191820"/>
                  </a:lnTo>
                  <a:lnTo>
                    <a:pt x="1351815" y="0"/>
                  </a:lnTo>
                  <a:close/>
                </a:path>
              </a:pathLst>
            </a:custGeom>
            <a:solidFill>
              <a:srgbClr val="229EBC"/>
            </a:solidFill>
          </p:spPr>
        </p:sp>
        <p:sp>
          <p:nvSpPr>
            <p:cNvPr id="26" name="TextBox 26"/>
            <p:cNvSpPr txBox="1"/>
            <p:nvPr/>
          </p:nvSpPr>
          <p:spPr>
            <a:xfrm>
              <a:off x="101600" y="28575"/>
              <a:ext cx="1351815" cy="163245"/>
            </a:xfrm>
            <a:prstGeom prst="rect">
              <a:avLst/>
            </a:prstGeom>
          </p:spPr>
          <p:txBody>
            <a:bodyPr lIns="50800" tIns="50800" rIns="50800" bIns="50800" rtlCol="0" anchor="ctr"/>
            <a:lstStyle/>
            <a:p>
              <a:pPr algn="ctr">
                <a:lnSpc>
                  <a:spcPts val="2080"/>
                </a:lnSpc>
              </a:pPr>
              <a:endParaRPr/>
            </a:p>
          </p:txBody>
        </p:sp>
      </p:grpSp>
      <p:sp>
        <p:nvSpPr>
          <p:cNvPr id="27" name="Freeform 27"/>
          <p:cNvSpPr/>
          <p:nvPr/>
        </p:nvSpPr>
        <p:spPr>
          <a:xfrm rot="-5400000">
            <a:off x="6527627" y="6329907"/>
            <a:ext cx="927208" cy="355181"/>
          </a:xfrm>
          <a:custGeom>
            <a:avLst/>
            <a:gdLst/>
            <a:ahLst/>
            <a:cxnLst/>
            <a:rect l="l" t="t" r="r" b="b"/>
            <a:pathLst>
              <a:path w="927208" h="355181">
                <a:moveTo>
                  <a:pt x="0" y="0"/>
                </a:moveTo>
                <a:lnTo>
                  <a:pt x="927208" y="0"/>
                </a:lnTo>
                <a:lnTo>
                  <a:pt x="927208" y="355181"/>
                </a:lnTo>
                <a:lnTo>
                  <a:pt x="0" y="355181"/>
                </a:lnTo>
                <a:lnTo>
                  <a:pt x="0" y="0"/>
                </a:lnTo>
                <a:close/>
              </a:path>
            </a:pathLst>
          </a:custGeom>
          <a:blipFill>
            <a:blip r:embed="rId12">
              <a:alphaModFix amt="40000"/>
            </a:blip>
            <a:stretch>
              <a:fillRect l="-108011" t="-71408" r="-108424"/>
            </a:stretch>
          </a:blipFill>
        </p:spPr>
      </p:sp>
      <p:sp>
        <p:nvSpPr>
          <p:cNvPr id="28" name="Freeform 28"/>
          <p:cNvSpPr/>
          <p:nvPr/>
        </p:nvSpPr>
        <p:spPr>
          <a:xfrm>
            <a:off x="7894978" y="7125579"/>
            <a:ext cx="1500683" cy="927208"/>
          </a:xfrm>
          <a:custGeom>
            <a:avLst/>
            <a:gdLst/>
            <a:ahLst/>
            <a:cxnLst/>
            <a:rect l="l" t="t" r="r" b="b"/>
            <a:pathLst>
              <a:path w="1500683" h="927208">
                <a:moveTo>
                  <a:pt x="0" y="0"/>
                </a:moveTo>
                <a:lnTo>
                  <a:pt x="1500684" y="0"/>
                </a:lnTo>
                <a:lnTo>
                  <a:pt x="1500684" y="927208"/>
                </a:lnTo>
                <a:lnTo>
                  <a:pt x="0" y="927208"/>
                </a:lnTo>
                <a:lnTo>
                  <a:pt x="0" y="0"/>
                </a:lnTo>
                <a:close/>
              </a:path>
            </a:pathLst>
          </a:custGeom>
          <a:blipFill>
            <a:blip r:embed="rId17">
              <a:extLst>
                <a:ext uri="{96DAC541-7B7A-43D3-8B79-37D633B846F1}">
                  <asvg:svgBlip xmlns:asvg="http://schemas.microsoft.com/office/drawing/2016/SVG/main" r:embed="rId18"/>
                </a:ext>
              </a:extLst>
            </a:blip>
            <a:stretch>
              <a:fillRect l="-44877" t="-283791" r="-1042743" b="-228897"/>
            </a:stretch>
          </a:blipFill>
        </p:spPr>
      </p:sp>
      <p:grpSp>
        <p:nvGrpSpPr>
          <p:cNvPr id="29" name="Group 29"/>
          <p:cNvGrpSpPr/>
          <p:nvPr/>
        </p:nvGrpSpPr>
        <p:grpSpPr>
          <a:xfrm rot="-5400000">
            <a:off x="3850536" y="10281779"/>
            <a:ext cx="7200642" cy="888242"/>
            <a:chOff x="0" y="0"/>
            <a:chExt cx="1555015" cy="191820"/>
          </a:xfrm>
        </p:grpSpPr>
        <p:sp>
          <p:nvSpPr>
            <p:cNvPr id="30" name="Freeform 30"/>
            <p:cNvSpPr/>
            <p:nvPr/>
          </p:nvSpPr>
          <p:spPr>
            <a:xfrm>
              <a:off x="0" y="0"/>
              <a:ext cx="1555015" cy="191820"/>
            </a:xfrm>
            <a:custGeom>
              <a:avLst/>
              <a:gdLst/>
              <a:ahLst/>
              <a:cxnLst/>
              <a:rect l="l" t="t" r="r" b="b"/>
              <a:pathLst>
                <a:path w="1555015" h="191820">
                  <a:moveTo>
                    <a:pt x="1351815" y="0"/>
                  </a:moveTo>
                  <a:lnTo>
                    <a:pt x="0" y="0"/>
                  </a:lnTo>
                  <a:lnTo>
                    <a:pt x="203200" y="191820"/>
                  </a:lnTo>
                  <a:lnTo>
                    <a:pt x="1555015" y="191820"/>
                  </a:lnTo>
                  <a:lnTo>
                    <a:pt x="1351815" y="0"/>
                  </a:lnTo>
                  <a:close/>
                </a:path>
              </a:pathLst>
            </a:custGeom>
            <a:solidFill>
              <a:srgbClr val="8ECAE6"/>
            </a:solidFill>
          </p:spPr>
        </p:sp>
        <p:sp>
          <p:nvSpPr>
            <p:cNvPr id="31" name="TextBox 31"/>
            <p:cNvSpPr txBox="1"/>
            <p:nvPr/>
          </p:nvSpPr>
          <p:spPr>
            <a:xfrm>
              <a:off x="101600" y="28575"/>
              <a:ext cx="1351815" cy="163245"/>
            </a:xfrm>
            <a:prstGeom prst="rect">
              <a:avLst/>
            </a:prstGeom>
          </p:spPr>
          <p:txBody>
            <a:bodyPr lIns="50800" tIns="50800" rIns="50800" bIns="50800" rtlCol="0" anchor="ctr"/>
            <a:lstStyle/>
            <a:p>
              <a:pPr algn="ctr">
                <a:lnSpc>
                  <a:spcPts val="2080"/>
                </a:lnSpc>
              </a:pPr>
              <a:endParaRPr/>
            </a:p>
          </p:txBody>
        </p:sp>
      </p:grpSp>
      <p:sp>
        <p:nvSpPr>
          <p:cNvPr id="32" name="Freeform 32"/>
          <p:cNvSpPr/>
          <p:nvPr/>
        </p:nvSpPr>
        <p:spPr>
          <a:xfrm rot="-5400000">
            <a:off x="7608965" y="7411592"/>
            <a:ext cx="927208" cy="355181"/>
          </a:xfrm>
          <a:custGeom>
            <a:avLst/>
            <a:gdLst/>
            <a:ahLst/>
            <a:cxnLst/>
            <a:rect l="l" t="t" r="r" b="b"/>
            <a:pathLst>
              <a:path w="927208" h="355181">
                <a:moveTo>
                  <a:pt x="0" y="0"/>
                </a:moveTo>
                <a:lnTo>
                  <a:pt x="927208" y="0"/>
                </a:lnTo>
                <a:lnTo>
                  <a:pt x="927208" y="355181"/>
                </a:lnTo>
                <a:lnTo>
                  <a:pt x="0" y="355181"/>
                </a:lnTo>
                <a:lnTo>
                  <a:pt x="0" y="0"/>
                </a:lnTo>
                <a:close/>
              </a:path>
            </a:pathLst>
          </a:custGeom>
          <a:blipFill>
            <a:blip r:embed="rId12">
              <a:alphaModFix amt="40000"/>
            </a:blip>
            <a:stretch>
              <a:fillRect l="-108011" t="-71408" r="-108424"/>
            </a:stretch>
          </a:blipFill>
        </p:spPr>
      </p:sp>
      <p:sp>
        <p:nvSpPr>
          <p:cNvPr id="33" name="Freeform 33"/>
          <p:cNvSpPr/>
          <p:nvPr/>
        </p:nvSpPr>
        <p:spPr>
          <a:xfrm>
            <a:off x="4035494" y="3082261"/>
            <a:ext cx="394919" cy="360364"/>
          </a:xfrm>
          <a:custGeom>
            <a:avLst/>
            <a:gdLst/>
            <a:ahLst/>
            <a:cxnLst/>
            <a:rect l="l" t="t" r="r" b="b"/>
            <a:pathLst>
              <a:path w="394919" h="360364">
                <a:moveTo>
                  <a:pt x="0" y="0"/>
                </a:moveTo>
                <a:lnTo>
                  <a:pt x="394919" y="0"/>
                </a:lnTo>
                <a:lnTo>
                  <a:pt x="394919" y="360364"/>
                </a:lnTo>
                <a:lnTo>
                  <a:pt x="0" y="36036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4" name="Freeform 34"/>
          <p:cNvSpPr/>
          <p:nvPr/>
        </p:nvSpPr>
        <p:spPr>
          <a:xfrm>
            <a:off x="5156633" y="4163946"/>
            <a:ext cx="315318" cy="360364"/>
          </a:xfrm>
          <a:custGeom>
            <a:avLst/>
            <a:gdLst/>
            <a:ahLst/>
            <a:cxnLst/>
            <a:rect l="l" t="t" r="r" b="b"/>
            <a:pathLst>
              <a:path w="315318" h="360364">
                <a:moveTo>
                  <a:pt x="0" y="0"/>
                </a:moveTo>
                <a:lnTo>
                  <a:pt x="315318" y="0"/>
                </a:lnTo>
                <a:lnTo>
                  <a:pt x="315318" y="360364"/>
                </a:lnTo>
                <a:lnTo>
                  <a:pt x="0" y="36036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5" name="Freeform 35"/>
          <p:cNvSpPr/>
          <p:nvPr/>
        </p:nvSpPr>
        <p:spPr>
          <a:xfrm>
            <a:off x="6218579" y="5245631"/>
            <a:ext cx="360364" cy="360364"/>
          </a:xfrm>
          <a:custGeom>
            <a:avLst/>
            <a:gdLst/>
            <a:ahLst/>
            <a:cxnLst/>
            <a:rect l="l" t="t" r="r" b="b"/>
            <a:pathLst>
              <a:path w="360364" h="360364">
                <a:moveTo>
                  <a:pt x="0" y="0"/>
                </a:moveTo>
                <a:lnTo>
                  <a:pt x="360364" y="0"/>
                </a:lnTo>
                <a:lnTo>
                  <a:pt x="360364" y="360364"/>
                </a:lnTo>
                <a:lnTo>
                  <a:pt x="0" y="36036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6" name="Freeform 36"/>
          <p:cNvSpPr/>
          <p:nvPr/>
        </p:nvSpPr>
        <p:spPr>
          <a:xfrm>
            <a:off x="7320885" y="6327316"/>
            <a:ext cx="312165" cy="360364"/>
          </a:xfrm>
          <a:custGeom>
            <a:avLst/>
            <a:gdLst/>
            <a:ahLst/>
            <a:cxnLst/>
            <a:rect l="l" t="t" r="r" b="b"/>
            <a:pathLst>
              <a:path w="312165" h="360364">
                <a:moveTo>
                  <a:pt x="0" y="0"/>
                </a:moveTo>
                <a:lnTo>
                  <a:pt x="312166" y="0"/>
                </a:lnTo>
                <a:lnTo>
                  <a:pt x="312166" y="360364"/>
                </a:lnTo>
                <a:lnTo>
                  <a:pt x="0" y="36036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37" name="Freeform 37"/>
          <p:cNvSpPr/>
          <p:nvPr/>
        </p:nvSpPr>
        <p:spPr>
          <a:xfrm>
            <a:off x="8378124" y="7409886"/>
            <a:ext cx="360364" cy="360364"/>
          </a:xfrm>
          <a:custGeom>
            <a:avLst/>
            <a:gdLst/>
            <a:ahLst/>
            <a:cxnLst/>
            <a:rect l="l" t="t" r="r" b="b"/>
            <a:pathLst>
              <a:path w="360364" h="360364">
                <a:moveTo>
                  <a:pt x="0" y="0"/>
                </a:moveTo>
                <a:lnTo>
                  <a:pt x="360364" y="0"/>
                </a:lnTo>
                <a:lnTo>
                  <a:pt x="360364" y="360364"/>
                </a:lnTo>
                <a:lnTo>
                  <a:pt x="0" y="360364"/>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38" name="TextBox 38"/>
          <p:cNvSpPr txBox="1"/>
          <p:nvPr/>
        </p:nvSpPr>
        <p:spPr>
          <a:xfrm rot="-5400000">
            <a:off x="1766980" y="8433408"/>
            <a:ext cx="2745624" cy="273306"/>
          </a:xfrm>
          <a:prstGeom prst="rect">
            <a:avLst/>
          </a:prstGeom>
        </p:spPr>
        <p:txBody>
          <a:bodyPr lIns="0" tIns="0" rIns="0" bIns="0" rtlCol="0" anchor="t">
            <a:spAutoFit/>
          </a:bodyPr>
          <a:lstStyle/>
          <a:p>
            <a:pPr algn="l">
              <a:lnSpc>
                <a:spcPts val="2090"/>
              </a:lnSpc>
            </a:pPr>
            <a:r>
              <a:rPr lang="en-US" sz="2009" b="1">
                <a:solidFill>
                  <a:srgbClr val="021E47"/>
                </a:solidFill>
                <a:latin typeface="Gotham Bold"/>
                <a:ea typeface="Gotham Bold"/>
                <a:cs typeface="Gotham Bold"/>
                <a:sym typeface="Gotham Bold"/>
              </a:rPr>
              <a:t>Safety</a:t>
            </a:r>
          </a:p>
        </p:txBody>
      </p:sp>
      <p:sp>
        <p:nvSpPr>
          <p:cNvPr id="39" name="TextBox 39"/>
          <p:cNvSpPr txBox="1"/>
          <p:nvPr/>
        </p:nvSpPr>
        <p:spPr>
          <a:xfrm rot="-5400000">
            <a:off x="2848318" y="8433408"/>
            <a:ext cx="2745624" cy="273306"/>
          </a:xfrm>
          <a:prstGeom prst="rect">
            <a:avLst/>
          </a:prstGeom>
        </p:spPr>
        <p:txBody>
          <a:bodyPr lIns="0" tIns="0" rIns="0" bIns="0" rtlCol="0" anchor="t">
            <a:spAutoFit/>
          </a:bodyPr>
          <a:lstStyle/>
          <a:p>
            <a:pPr algn="l">
              <a:lnSpc>
                <a:spcPts val="2090"/>
              </a:lnSpc>
            </a:pPr>
            <a:r>
              <a:rPr lang="en-US" sz="2009" b="1">
                <a:solidFill>
                  <a:srgbClr val="021E47"/>
                </a:solidFill>
                <a:latin typeface="Gotham Bold"/>
                <a:ea typeface="Gotham Bold"/>
                <a:cs typeface="Gotham Bold"/>
                <a:sym typeface="Gotham Bold"/>
              </a:rPr>
              <a:t>Explainability</a:t>
            </a:r>
          </a:p>
        </p:txBody>
      </p:sp>
      <p:sp>
        <p:nvSpPr>
          <p:cNvPr id="40" name="TextBox 40"/>
          <p:cNvSpPr txBox="1"/>
          <p:nvPr/>
        </p:nvSpPr>
        <p:spPr>
          <a:xfrm rot="-5400000">
            <a:off x="3929656" y="8433408"/>
            <a:ext cx="2745624" cy="273306"/>
          </a:xfrm>
          <a:prstGeom prst="rect">
            <a:avLst/>
          </a:prstGeom>
        </p:spPr>
        <p:txBody>
          <a:bodyPr lIns="0" tIns="0" rIns="0" bIns="0" rtlCol="0" anchor="t">
            <a:spAutoFit/>
          </a:bodyPr>
          <a:lstStyle/>
          <a:p>
            <a:pPr algn="l">
              <a:lnSpc>
                <a:spcPts val="2090"/>
              </a:lnSpc>
            </a:pPr>
            <a:r>
              <a:rPr lang="en-US" sz="2009" b="1">
                <a:solidFill>
                  <a:srgbClr val="FCFEFF"/>
                </a:solidFill>
                <a:latin typeface="Gotham Bold"/>
                <a:ea typeface="Gotham Bold"/>
                <a:cs typeface="Gotham Bold"/>
                <a:sym typeface="Gotham Bold"/>
              </a:rPr>
              <a:t>Strength</a:t>
            </a:r>
          </a:p>
        </p:txBody>
      </p:sp>
      <p:sp>
        <p:nvSpPr>
          <p:cNvPr id="41" name="TextBox 41"/>
          <p:cNvSpPr txBox="1"/>
          <p:nvPr/>
        </p:nvSpPr>
        <p:spPr>
          <a:xfrm rot="-5400000">
            <a:off x="5010994" y="8433408"/>
            <a:ext cx="2745624" cy="273306"/>
          </a:xfrm>
          <a:prstGeom prst="rect">
            <a:avLst/>
          </a:prstGeom>
        </p:spPr>
        <p:txBody>
          <a:bodyPr lIns="0" tIns="0" rIns="0" bIns="0" rtlCol="0" anchor="t">
            <a:spAutoFit/>
          </a:bodyPr>
          <a:lstStyle/>
          <a:p>
            <a:pPr algn="l">
              <a:lnSpc>
                <a:spcPts val="2090"/>
              </a:lnSpc>
            </a:pPr>
            <a:r>
              <a:rPr lang="en-US" sz="2009" b="1">
                <a:solidFill>
                  <a:srgbClr val="FCFEFF"/>
                </a:solidFill>
                <a:latin typeface="Gotham Bold"/>
                <a:ea typeface="Gotham Bold"/>
                <a:cs typeface="Gotham Bold"/>
                <a:sym typeface="Gotham Bold"/>
              </a:rPr>
              <a:t>Models Used</a:t>
            </a:r>
          </a:p>
        </p:txBody>
      </p:sp>
      <p:sp>
        <p:nvSpPr>
          <p:cNvPr id="42" name="TextBox 42"/>
          <p:cNvSpPr txBox="1"/>
          <p:nvPr/>
        </p:nvSpPr>
        <p:spPr>
          <a:xfrm rot="-5400000">
            <a:off x="6092332" y="8433408"/>
            <a:ext cx="2745624" cy="273306"/>
          </a:xfrm>
          <a:prstGeom prst="rect">
            <a:avLst/>
          </a:prstGeom>
        </p:spPr>
        <p:txBody>
          <a:bodyPr lIns="0" tIns="0" rIns="0" bIns="0" rtlCol="0" anchor="t">
            <a:spAutoFit/>
          </a:bodyPr>
          <a:lstStyle/>
          <a:p>
            <a:pPr algn="l">
              <a:lnSpc>
                <a:spcPts val="2090"/>
              </a:lnSpc>
            </a:pPr>
            <a:r>
              <a:rPr lang="en-US" sz="2009" b="1">
                <a:solidFill>
                  <a:srgbClr val="021E47"/>
                </a:solidFill>
                <a:latin typeface="Gotham Bold"/>
                <a:ea typeface="Gotham Bold"/>
                <a:cs typeface="Gotham Bold"/>
                <a:sym typeface="Gotham Bold"/>
              </a:rPr>
              <a:t>Approach</a:t>
            </a:r>
          </a:p>
        </p:txBody>
      </p:sp>
      <p:sp>
        <p:nvSpPr>
          <p:cNvPr id="43" name="TextBox 43"/>
          <p:cNvSpPr txBox="1"/>
          <p:nvPr/>
        </p:nvSpPr>
        <p:spPr>
          <a:xfrm>
            <a:off x="5679408" y="3075212"/>
            <a:ext cx="4647931" cy="535161"/>
          </a:xfrm>
          <a:prstGeom prst="rect">
            <a:avLst/>
          </a:prstGeom>
        </p:spPr>
        <p:txBody>
          <a:bodyPr lIns="0" tIns="0" rIns="0" bIns="0" rtlCol="0" anchor="t">
            <a:spAutoFit/>
          </a:bodyPr>
          <a:lstStyle/>
          <a:p>
            <a:pPr algn="l">
              <a:lnSpc>
                <a:spcPts val="2040"/>
              </a:lnSpc>
            </a:pPr>
            <a:r>
              <a:rPr lang="en-US" sz="1961" b="1">
                <a:solidFill>
                  <a:srgbClr val="021E47"/>
                </a:solidFill>
                <a:latin typeface="Gotham Bold"/>
                <a:ea typeface="Gotham Bold"/>
                <a:cs typeface="Gotham Bold"/>
                <a:sym typeface="Gotham Bold"/>
              </a:rPr>
              <a:t>Monitoring-only, human-in-the-loop alerts</a:t>
            </a:r>
          </a:p>
        </p:txBody>
      </p:sp>
      <p:sp>
        <p:nvSpPr>
          <p:cNvPr id="44" name="TextBox 44"/>
          <p:cNvSpPr txBox="1"/>
          <p:nvPr/>
        </p:nvSpPr>
        <p:spPr>
          <a:xfrm>
            <a:off x="6760746" y="4156897"/>
            <a:ext cx="4006045" cy="535161"/>
          </a:xfrm>
          <a:prstGeom prst="rect">
            <a:avLst/>
          </a:prstGeom>
        </p:spPr>
        <p:txBody>
          <a:bodyPr lIns="0" tIns="0" rIns="0" bIns="0" rtlCol="0" anchor="t">
            <a:spAutoFit/>
          </a:bodyPr>
          <a:lstStyle/>
          <a:p>
            <a:pPr algn="l">
              <a:lnSpc>
                <a:spcPts val="2040"/>
              </a:lnSpc>
            </a:pPr>
            <a:r>
              <a:rPr lang="en-US" sz="1961" b="1">
                <a:solidFill>
                  <a:srgbClr val="021E47"/>
                </a:solidFill>
                <a:latin typeface="Gotham Bold"/>
                <a:ea typeface="Gotham Bold"/>
                <a:cs typeface="Gotham Bold"/>
                <a:sym typeface="Gotham Bold"/>
              </a:rPr>
              <a:t>Feature-level insights for root-cause analysis</a:t>
            </a:r>
          </a:p>
        </p:txBody>
      </p:sp>
      <p:sp>
        <p:nvSpPr>
          <p:cNvPr id="45" name="TextBox 45"/>
          <p:cNvSpPr txBox="1"/>
          <p:nvPr/>
        </p:nvSpPr>
        <p:spPr>
          <a:xfrm>
            <a:off x="7842084" y="5238582"/>
            <a:ext cx="4031522" cy="535161"/>
          </a:xfrm>
          <a:prstGeom prst="rect">
            <a:avLst/>
          </a:prstGeom>
        </p:spPr>
        <p:txBody>
          <a:bodyPr lIns="0" tIns="0" rIns="0" bIns="0" rtlCol="0" anchor="t">
            <a:spAutoFit/>
          </a:bodyPr>
          <a:lstStyle/>
          <a:p>
            <a:pPr algn="l">
              <a:lnSpc>
                <a:spcPts val="2040"/>
              </a:lnSpc>
            </a:pPr>
            <a:r>
              <a:rPr lang="en-US" sz="1961" b="1">
                <a:solidFill>
                  <a:srgbClr val="021E47"/>
                </a:solidFill>
                <a:latin typeface="Gotham Bold"/>
                <a:ea typeface="Gotham Bold"/>
                <a:cs typeface="Gotham Bold"/>
                <a:sym typeface="Gotham Bold"/>
              </a:rPr>
              <a:t>Captures physical relationships across sensors</a:t>
            </a:r>
          </a:p>
        </p:txBody>
      </p:sp>
      <p:sp>
        <p:nvSpPr>
          <p:cNvPr id="46" name="TextBox 46"/>
          <p:cNvSpPr txBox="1"/>
          <p:nvPr/>
        </p:nvSpPr>
        <p:spPr>
          <a:xfrm>
            <a:off x="8835647" y="6320267"/>
            <a:ext cx="5524970" cy="535161"/>
          </a:xfrm>
          <a:prstGeom prst="rect">
            <a:avLst/>
          </a:prstGeom>
        </p:spPr>
        <p:txBody>
          <a:bodyPr lIns="0" tIns="0" rIns="0" bIns="0" rtlCol="0" anchor="t">
            <a:spAutoFit/>
          </a:bodyPr>
          <a:lstStyle/>
          <a:p>
            <a:pPr algn="l">
              <a:lnSpc>
                <a:spcPts val="2040"/>
              </a:lnSpc>
            </a:pPr>
            <a:r>
              <a:rPr lang="en-US" sz="1961" b="1">
                <a:solidFill>
                  <a:srgbClr val="021E47"/>
                </a:solidFill>
                <a:latin typeface="Gotham Bold"/>
                <a:ea typeface="Gotham Bold"/>
                <a:cs typeface="Gotham Bold"/>
                <a:sym typeface="Gotham Bold"/>
              </a:rPr>
              <a:t>Isolation Forest + Autoencoder + XGBoost (ensemble)</a:t>
            </a:r>
          </a:p>
        </p:txBody>
      </p:sp>
      <p:sp>
        <p:nvSpPr>
          <p:cNvPr id="47" name="TextBox 47"/>
          <p:cNvSpPr txBox="1"/>
          <p:nvPr/>
        </p:nvSpPr>
        <p:spPr>
          <a:xfrm>
            <a:off x="10004760" y="7402837"/>
            <a:ext cx="3073436" cy="535161"/>
          </a:xfrm>
          <a:prstGeom prst="rect">
            <a:avLst/>
          </a:prstGeom>
        </p:spPr>
        <p:txBody>
          <a:bodyPr lIns="0" tIns="0" rIns="0" bIns="0" rtlCol="0" anchor="t">
            <a:spAutoFit/>
          </a:bodyPr>
          <a:lstStyle/>
          <a:p>
            <a:pPr algn="l">
              <a:lnSpc>
                <a:spcPts val="2040"/>
              </a:lnSpc>
            </a:pPr>
            <a:r>
              <a:rPr lang="en-US" sz="1961" b="1">
                <a:solidFill>
                  <a:srgbClr val="021E47"/>
                </a:solidFill>
                <a:latin typeface="Gotham Bold"/>
                <a:ea typeface="Gotham Bold"/>
                <a:cs typeface="Gotham Bold"/>
                <a:sym typeface="Gotham Bold"/>
              </a:rPr>
              <a:t>Physics-aware, hybrid anomaly detection</a:t>
            </a:r>
          </a:p>
        </p:txBody>
      </p:sp>
      <p:sp>
        <p:nvSpPr>
          <p:cNvPr id="48" name="Freeform 48"/>
          <p:cNvSpPr/>
          <p:nvPr/>
        </p:nvSpPr>
        <p:spPr>
          <a:xfrm>
            <a:off x="2480997" y="1759615"/>
            <a:ext cx="1487822" cy="919262"/>
          </a:xfrm>
          <a:custGeom>
            <a:avLst/>
            <a:gdLst/>
            <a:ahLst/>
            <a:cxnLst/>
            <a:rect l="l" t="t" r="r" b="b"/>
            <a:pathLst>
              <a:path w="1487822" h="919262">
                <a:moveTo>
                  <a:pt x="0" y="0"/>
                </a:moveTo>
                <a:lnTo>
                  <a:pt x="1487822" y="0"/>
                </a:lnTo>
                <a:lnTo>
                  <a:pt x="1487822" y="919262"/>
                </a:lnTo>
                <a:lnTo>
                  <a:pt x="0" y="919262"/>
                </a:lnTo>
                <a:lnTo>
                  <a:pt x="0" y="0"/>
                </a:lnTo>
                <a:close/>
              </a:path>
            </a:pathLst>
          </a:custGeom>
          <a:blipFill>
            <a:blip r:embed="rId29">
              <a:extLst>
                <a:ext uri="{96DAC541-7B7A-43D3-8B79-37D633B846F1}">
                  <asvg:svgBlip xmlns:asvg="http://schemas.microsoft.com/office/drawing/2016/SVG/main" r:embed="rId30"/>
                </a:ext>
              </a:extLst>
            </a:blip>
            <a:stretch>
              <a:fillRect l="-44877" t="-283791" r="-1042743" b="-228897"/>
            </a:stretch>
          </a:blipFill>
        </p:spPr>
      </p:sp>
      <p:grpSp>
        <p:nvGrpSpPr>
          <p:cNvPr id="49" name="Group 49"/>
          <p:cNvGrpSpPr/>
          <p:nvPr/>
        </p:nvGrpSpPr>
        <p:grpSpPr>
          <a:xfrm rot="-5400000">
            <a:off x="-2707201" y="6067183"/>
            <a:ext cx="9495766" cy="880630"/>
            <a:chOff x="0" y="0"/>
            <a:chExt cx="2068384" cy="191820"/>
          </a:xfrm>
        </p:grpSpPr>
        <p:sp>
          <p:nvSpPr>
            <p:cNvPr id="50" name="Freeform 50"/>
            <p:cNvSpPr/>
            <p:nvPr/>
          </p:nvSpPr>
          <p:spPr>
            <a:xfrm>
              <a:off x="0" y="0"/>
              <a:ext cx="2068384" cy="191820"/>
            </a:xfrm>
            <a:custGeom>
              <a:avLst/>
              <a:gdLst/>
              <a:ahLst/>
              <a:cxnLst/>
              <a:rect l="l" t="t" r="r" b="b"/>
              <a:pathLst>
                <a:path w="2068384" h="191820">
                  <a:moveTo>
                    <a:pt x="1865184" y="0"/>
                  </a:moveTo>
                  <a:lnTo>
                    <a:pt x="0" y="0"/>
                  </a:lnTo>
                  <a:lnTo>
                    <a:pt x="203200" y="191820"/>
                  </a:lnTo>
                  <a:lnTo>
                    <a:pt x="2068384" y="191820"/>
                  </a:lnTo>
                  <a:lnTo>
                    <a:pt x="1865184" y="0"/>
                  </a:lnTo>
                  <a:close/>
                </a:path>
              </a:pathLst>
            </a:custGeom>
            <a:solidFill>
              <a:srgbClr val="5DC584"/>
            </a:solidFill>
          </p:spPr>
        </p:sp>
        <p:sp>
          <p:nvSpPr>
            <p:cNvPr id="51" name="TextBox 51"/>
            <p:cNvSpPr txBox="1"/>
            <p:nvPr/>
          </p:nvSpPr>
          <p:spPr>
            <a:xfrm>
              <a:off x="101600" y="28575"/>
              <a:ext cx="1865184" cy="163245"/>
            </a:xfrm>
            <a:prstGeom prst="rect">
              <a:avLst/>
            </a:prstGeom>
          </p:spPr>
          <p:txBody>
            <a:bodyPr lIns="50800" tIns="50800" rIns="50800" bIns="50800" rtlCol="0" anchor="ctr"/>
            <a:lstStyle/>
            <a:p>
              <a:pPr algn="ctr">
                <a:lnSpc>
                  <a:spcPts val="2080"/>
                </a:lnSpc>
              </a:pPr>
              <a:endParaRPr/>
            </a:p>
          </p:txBody>
        </p:sp>
      </p:grpSp>
      <p:sp>
        <p:nvSpPr>
          <p:cNvPr id="52" name="Freeform 52"/>
          <p:cNvSpPr/>
          <p:nvPr/>
        </p:nvSpPr>
        <p:spPr>
          <a:xfrm rot="-5400000">
            <a:off x="2197434" y="2043177"/>
            <a:ext cx="919262" cy="352137"/>
          </a:xfrm>
          <a:custGeom>
            <a:avLst/>
            <a:gdLst/>
            <a:ahLst/>
            <a:cxnLst/>
            <a:rect l="l" t="t" r="r" b="b"/>
            <a:pathLst>
              <a:path w="919262" h="352137">
                <a:moveTo>
                  <a:pt x="0" y="0"/>
                </a:moveTo>
                <a:lnTo>
                  <a:pt x="919262" y="0"/>
                </a:lnTo>
                <a:lnTo>
                  <a:pt x="919262" y="352137"/>
                </a:lnTo>
                <a:lnTo>
                  <a:pt x="0" y="352137"/>
                </a:lnTo>
                <a:lnTo>
                  <a:pt x="0" y="0"/>
                </a:lnTo>
                <a:close/>
              </a:path>
            </a:pathLst>
          </a:custGeom>
          <a:blipFill>
            <a:blip r:embed="rId12">
              <a:alphaModFix amt="40000"/>
            </a:blip>
            <a:stretch>
              <a:fillRect l="-108011" t="-71408" r="-108424"/>
            </a:stretch>
          </a:blipFill>
        </p:spPr>
      </p:sp>
      <p:sp>
        <p:nvSpPr>
          <p:cNvPr id="53" name="TextBox 53"/>
          <p:cNvSpPr txBox="1"/>
          <p:nvPr/>
        </p:nvSpPr>
        <p:spPr>
          <a:xfrm rot="-5400000">
            <a:off x="718254" y="8422936"/>
            <a:ext cx="2722093" cy="270718"/>
          </a:xfrm>
          <a:prstGeom prst="rect">
            <a:avLst/>
          </a:prstGeom>
        </p:spPr>
        <p:txBody>
          <a:bodyPr lIns="0" tIns="0" rIns="0" bIns="0" rtlCol="0" anchor="t">
            <a:spAutoFit/>
          </a:bodyPr>
          <a:lstStyle/>
          <a:p>
            <a:pPr algn="l">
              <a:lnSpc>
                <a:spcPts val="2072"/>
              </a:lnSpc>
            </a:pPr>
            <a:r>
              <a:rPr lang="en-US" sz="1992" b="1">
                <a:solidFill>
                  <a:srgbClr val="021E47"/>
                </a:solidFill>
                <a:latin typeface="Gotham Bold"/>
                <a:ea typeface="Gotham Bold"/>
                <a:cs typeface="Gotham Bold"/>
                <a:sym typeface="Gotham Bold"/>
              </a:rPr>
              <a:t>Outcome</a:t>
            </a:r>
          </a:p>
        </p:txBody>
      </p:sp>
      <p:sp>
        <p:nvSpPr>
          <p:cNvPr id="54" name="TextBox 54"/>
          <p:cNvSpPr txBox="1"/>
          <p:nvPr/>
        </p:nvSpPr>
        <p:spPr>
          <a:xfrm>
            <a:off x="4551296" y="2059658"/>
            <a:ext cx="4892660" cy="534906"/>
          </a:xfrm>
          <a:prstGeom prst="rect">
            <a:avLst/>
          </a:prstGeom>
        </p:spPr>
        <p:txBody>
          <a:bodyPr lIns="0" tIns="0" rIns="0" bIns="0" rtlCol="0" anchor="t">
            <a:spAutoFit/>
          </a:bodyPr>
          <a:lstStyle/>
          <a:p>
            <a:pPr algn="l">
              <a:lnSpc>
                <a:spcPts val="2027"/>
              </a:lnSpc>
            </a:pPr>
            <a:r>
              <a:rPr lang="en-US" sz="1949" b="1">
                <a:solidFill>
                  <a:srgbClr val="021E47"/>
                </a:solidFill>
                <a:latin typeface="Gotham Bold"/>
                <a:ea typeface="Gotham Bold"/>
                <a:cs typeface="Gotham Bold"/>
                <a:sym typeface="Gotham Bold"/>
              </a:rPr>
              <a:t>Robust, explainable, industry-aligned solution</a:t>
            </a:r>
          </a:p>
        </p:txBody>
      </p:sp>
      <p:sp>
        <p:nvSpPr>
          <p:cNvPr id="55" name="Freeform 55"/>
          <p:cNvSpPr/>
          <p:nvPr/>
        </p:nvSpPr>
        <p:spPr>
          <a:xfrm>
            <a:off x="8960811" y="8205187"/>
            <a:ext cx="1500683" cy="927208"/>
          </a:xfrm>
          <a:custGeom>
            <a:avLst/>
            <a:gdLst/>
            <a:ahLst/>
            <a:cxnLst/>
            <a:rect l="l" t="t" r="r" b="b"/>
            <a:pathLst>
              <a:path w="1500683" h="927208">
                <a:moveTo>
                  <a:pt x="0" y="0"/>
                </a:moveTo>
                <a:lnTo>
                  <a:pt x="1500683" y="0"/>
                </a:lnTo>
                <a:lnTo>
                  <a:pt x="1500683" y="927207"/>
                </a:lnTo>
                <a:lnTo>
                  <a:pt x="0" y="927207"/>
                </a:lnTo>
                <a:lnTo>
                  <a:pt x="0" y="0"/>
                </a:lnTo>
                <a:close/>
              </a:path>
            </a:pathLst>
          </a:custGeom>
          <a:blipFill>
            <a:blip r:embed="rId31">
              <a:extLst>
                <a:ext uri="{96DAC541-7B7A-43D3-8B79-37D633B846F1}">
                  <asvg:svgBlip xmlns:asvg="http://schemas.microsoft.com/office/drawing/2016/SVG/main" r:embed="rId32"/>
                </a:ext>
              </a:extLst>
            </a:blip>
            <a:stretch>
              <a:fillRect l="-44877" t="-283791" r="-1042743" b="-228897"/>
            </a:stretch>
          </a:blipFill>
        </p:spPr>
      </p:sp>
      <p:grpSp>
        <p:nvGrpSpPr>
          <p:cNvPr id="56" name="Group 56"/>
          <p:cNvGrpSpPr/>
          <p:nvPr/>
        </p:nvGrpSpPr>
        <p:grpSpPr>
          <a:xfrm rot="-5400000">
            <a:off x="4916368" y="11361387"/>
            <a:ext cx="7200642" cy="888242"/>
            <a:chOff x="0" y="0"/>
            <a:chExt cx="1555015" cy="191820"/>
          </a:xfrm>
        </p:grpSpPr>
        <p:sp>
          <p:nvSpPr>
            <p:cNvPr id="57" name="Freeform 57"/>
            <p:cNvSpPr/>
            <p:nvPr/>
          </p:nvSpPr>
          <p:spPr>
            <a:xfrm>
              <a:off x="0" y="0"/>
              <a:ext cx="1555015" cy="191820"/>
            </a:xfrm>
            <a:custGeom>
              <a:avLst/>
              <a:gdLst/>
              <a:ahLst/>
              <a:cxnLst/>
              <a:rect l="l" t="t" r="r" b="b"/>
              <a:pathLst>
                <a:path w="1555015" h="191820">
                  <a:moveTo>
                    <a:pt x="1351815" y="0"/>
                  </a:moveTo>
                  <a:lnTo>
                    <a:pt x="0" y="0"/>
                  </a:lnTo>
                  <a:lnTo>
                    <a:pt x="203200" y="191820"/>
                  </a:lnTo>
                  <a:lnTo>
                    <a:pt x="1555015" y="191820"/>
                  </a:lnTo>
                  <a:lnTo>
                    <a:pt x="1351815" y="0"/>
                  </a:lnTo>
                  <a:close/>
                </a:path>
              </a:pathLst>
            </a:custGeom>
            <a:solidFill>
              <a:srgbClr val="C7D9E5"/>
            </a:solidFill>
          </p:spPr>
        </p:sp>
        <p:sp>
          <p:nvSpPr>
            <p:cNvPr id="58" name="TextBox 58"/>
            <p:cNvSpPr txBox="1"/>
            <p:nvPr/>
          </p:nvSpPr>
          <p:spPr>
            <a:xfrm>
              <a:off x="101600" y="28575"/>
              <a:ext cx="1351815" cy="163245"/>
            </a:xfrm>
            <a:prstGeom prst="rect">
              <a:avLst/>
            </a:prstGeom>
          </p:spPr>
          <p:txBody>
            <a:bodyPr lIns="50800" tIns="50800" rIns="50800" bIns="50800" rtlCol="0" anchor="ctr"/>
            <a:lstStyle/>
            <a:p>
              <a:pPr algn="ctr">
                <a:lnSpc>
                  <a:spcPts val="2080"/>
                </a:lnSpc>
              </a:pPr>
              <a:endParaRPr/>
            </a:p>
          </p:txBody>
        </p:sp>
      </p:grpSp>
      <p:sp>
        <p:nvSpPr>
          <p:cNvPr id="59" name="Freeform 59"/>
          <p:cNvSpPr/>
          <p:nvPr/>
        </p:nvSpPr>
        <p:spPr>
          <a:xfrm>
            <a:off x="9443956" y="8489494"/>
            <a:ext cx="360364" cy="360364"/>
          </a:xfrm>
          <a:custGeom>
            <a:avLst/>
            <a:gdLst/>
            <a:ahLst/>
            <a:cxnLst/>
            <a:rect l="l" t="t" r="r" b="b"/>
            <a:pathLst>
              <a:path w="360364" h="360364">
                <a:moveTo>
                  <a:pt x="0" y="0"/>
                </a:moveTo>
                <a:lnTo>
                  <a:pt x="360364" y="0"/>
                </a:lnTo>
                <a:lnTo>
                  <a:pt x="360364" y="360364"/>
                </a:lnTo>
                <a:lnTo>
                  <a:pt x="0" y="360364"/>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60" name="TextBox 60"/>
          <p:cNvSpPr txBox="1"/>
          <p:nvPr/>
        </p:nvSpPr>
        <p:spPr>
          <a:xfrm rot="-5400000">
            <a:off x="7176694" y="8433408"/>
            <a:ext cx="2745624" cy="273306"/>
          </a:xfrm>
          <a:prstGeom prst="rect">
            <a:avLst/>
          </a:prstGeom>
        </p:spPr>
        <p:txBody>
          <a:bodyPr lIns="0" tIns="0" rIns="0" bIns="0" rtlCol="0" anchor="t">
            <a:spAutoFit/>
          </a:bodyPr>
          <a:lstStyle/>
          <a:p>
            <a:pPr algn="l">
              <a:lnSpc>
                <a:spcPts val="2090"/>
              </a:lnSpc>
            </a:pPr>
            <a:r>
              <a:rPr lang="en-US" sz="2009" b="1">
                <a:solidFill>
                  <a:srgbClr val="021E47"/>
                </a:solidFill>
                <a:latin typeface="Gotham Bold"/>
                <a:ea typeface="Gotham Bold"/>
                <a:cs typeface="Gotham Bold"/>
                <a:sym typeface="Gotham Bold"/>
              </a:rPr>
              <a:t>Goal</a:t>
            </a:r>
          </a:p>
        </p:txBody>
      </p:sp>
      <p:sp>
        <p:nvSpPr>
          <p:cNvPr id="61" name="TextBox 61"/>
          <p:cNvSpPr txBox="1"/>
          <p:nvPr/>
        </p:nvSpPr>
        <p:spPr>
          <a:xfrm>
            <a:off x="10956794" y="8508544"/>
            <a:ext cx="3772938" cy="535161"/>
          </a:xfrm>
          <a:prstGeom prst="rect">
            <a:avLst/>
          </a:prstGeom>
        </p:spPr>
        <p:txBody>
          <a:bodyPr lIns="0" tIns="0" rIns="0" bIns="0" rtlCol="0" anchor="t">
            <a:spAutoFit/>
          </a:bodyPr>
          <a:lstStyle/>
          <a:p>
            <a:pPr algn="l">
              <a:lnSpc>
                <a:spcPts val="2040"/>
              </a:lnSpc>
            </a:pPr>
            <a:r>
              <a:rPr lang="en-US" sz="1961" b="1">
                <a:solidFill>
                  <a:srgbClr val="021E47"/>
                </a:solidFill>
                <a:latin typeface="Gotham Bold"/>
                <a:ea typeface="Gotham Bold"/>
                <a:cs typeface="Gotham Bold"/>
                <a:sym typeface="Gotham Bold"/>
              </a:rPr>
              <a:t>Passive anomaly detection for thermal power plant ICS</a:t>
            </a:r>
          </a:p>
        </p:txBody>
      </p:sp>
      <p:sp>
        <p:nvSpPr>
          <p:cNvPr id="62" name="Freeform 62"/>
          <p:cNvSpPr/>
          <p:nvPr/>
        </p:nvSpPr>
        <p:spPr>
          <a:xfrm>
            <a:off x="2924561" y="1999934"/>
            <a:ext cx="401888" cy="438623"/>
          </a:xfrm>
          <a:custGeom>
            <a:avLst/>
            <a:gdLst/>
            <a:ahLst/>
            <a:cxnLst/>
            <a:rect l="l" t="t" r="r" b="b"/>
            <a:pathLst>
              <a:path w="401888" h="438623">
                <a:moveTo>
                  <a:pt x="0" y="0"/>
                </a:moveTo>
                <a:lnTo>
                  <a:pt x="401888" y="0"/>
                </a:lnTo>
                <a:lnTo>
                  <a:pt x="401888" y="438623"/>
                </a:lnTo>
                <a:lnTo>
                  <a:pt x="0" y="438623"/>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1474365" y="-783256"/>
            <a:ext cx="11853512" cy="11853512"/>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75995" y="2851499"/>
            <a:ext cx="7225115" cy="3847374"/>
            <a:chOff x="0" y="0"/>
            <a:chExt cx="9633487" cy="5129832"/>
          </a:xfrm>
        </p:grpSpPr>
        <p:sp>
          <p:nvSpPr>
            <p:cNvPr id="4" name="Freeform 4"/>
            <p:cNvSpPr/>
            <p:nvPr/>
          </p:nvSpPr>
          <p:spPr>
            <a:xfrm>
              <a:off x="0" y="0"/>
              <a:ext cx="9633458" cy="5129784"/>
            </a:xfrm>
            <a:custGeom>
              <a:avLst/>
              <a:gdLst/>
              <a:ahLst/>
              <a:cxnLst/>
              <a:rect l="l" t="t" r="r" b="b"/>
              <a:pathLst>
                <a:path w="9633458" h="5129784">
                  <a:moveTo>
                    <a:pt x="0" y="0"/>
                  </a:moveTo>
                  <a:lnTo>
                    <a:pt x="9633458" y="0"/>
                  </a:lnTo>
                  <a:lnTo>
                    <a:pt x="9633458" y="5129784"/>
                  </a:lnTo>
                  <a:lnTo>
                    <a:pt x="0" y="5129784"/>
                  </a:lnTo>
                  <a:lnTo>
                    <a:pt x="0" y="0"/>
                  </a:lnTo>
                  <a:close/>
                </a:path>
              </a:pathLst>
            </a:custGeom>
            <a:blipFill>
              <a:blip r:embed="rId4"/>
              <a:stretch>
                <a:fillRect t="-75" b="-76"/>
              </a:stretch>
            </a:blipFill>
          </p:spPr>
        </p:sp>
      </p:grpSp>
      <p:sp>
        <p:nvSpPr>
          <p:cNvPr id="5" name="TextBox 5"/>
          <p:cNvSpPr txBox="1"/>
          <p:nvPr/>
        </p:nvSpPr>
        <p:spPr>
          <a:xfrm>
            <a:off x="904570" y="4632824"/>
            <a:ext cx="9156791" cy="1431128"/>
          </a:xfrm>
          <a:prstGeom prst="rect">
            <a:avLst/>
          </a:prstGeom>
        </p:spPr>
        <p:txBody>
          <a:bodyPr lIns="0" tIns="0" rIns="0" bIns="0" rtlCol="0" anchor="t">
            <a:spAutoFit/>
          </a:bodyPr>
          <a:lstStyle/>
          <a:p>
            <a:pPr algn="l">
              <a:lnSpc>
                <a:spcPts val="13330"/>
              </a:lnSpc>
            </a:pPr>
            <a:r>
              <a:rPr lang="en-US" sz="14812" b="1" spc="-681">
                <a:solidFill>
                  <a:srgbClr val="00694C"/>
                </a:solidFill>
                <a:latin typeface="Raleway Bold"/>
                <a:ea typeface="Raleway Bold"/>
                <a:cs typeface="Raleway Bold"/>
                <a:sym typeface="Raleway Bold"/>
              </a:rPr>
              <a:t>Thank you!</a:t>
            </a:r>
          </a:p>
        </p:txBody>
      </p:sp>
      <p:sp>
        <p:nvSpPr>
          <p:cNvPr id="6" name="TextBox 6"/>
          <p:cNvSpPr txBox="1"/>
          <p:nvPr/>
        </p:nvSpPr>
        <p:spPr>
          <a:xfrm>
            <a:off x="3061427" y="9410700"/>
            <a:ext cx="4925014" cy="381000"/>
          </a:xfrm>
          <a:prstGeom prst="rect">
            <a:avLst/>
          </a:prstGeom>
        </p:spPr>
        <p:txBody>
          <a:bodyPr lIns="0" tIns="0" rIns="0" bIns="0" rtlCol="0" anchor="t">
            <a:spAutoFit/>
          </a:bodyPr>
          <a:lstStyle/>
          <a:p>
            <a:pPr algn="l">
              <a:lnSpc>
                <a:spcPts val="2700"/>
              </a:lnSpc>
            </a:pPr>
            <a:r>
              <a:rPr lang="en-US" sz="3000" b="1" spc="-138">
                <a:solidFill>
                  <a:srgbClr val="00694C"/>
                </a:solidFill>
                <a:latin typeface="Raleway Bold"/>
                <a:ea typeface="Raleway Bold"/>
                <a:cs typeface="Raleway Bold"/>
                <a:sym typeface="Raleway Bold"/>
              </a:rPr>
              <a:t>Presented by Career Craaft</a:t>
            </a:r>
          </a:p>
        </p:txBody>
      </p:sp>
      <p:grpSp>
        <p:nvGrpSpPr>
          <p:cNvPr id="7" name="Group 7"/>
          <p:cNvGrpSpPr/>
          <p:nvPr/>
        </p:nvGrpSpPr>
        <p:grpSpPr>
          <a:xfrm>
            <a:off x="16588538" y="8655081"/>
            <a:ext cx="1699462" cy="1631919"/>
            <a:chOff x="0" y="0"/>
            <a:chExt cx="2265950" cy="2175892"/>
          </a:xfrm>
        </p:grpSpPr>
        <p:sp>
          <p:nvSpPr>
            <p:cNvPr id="8" name="Freeform 8"/>
            <p:cNvSpPr/>
            <p:nvPr/>
          </p:nvSpPr>
          <p:spPr>
            <a:xfrm>
              <a:off x="0" y="0"/>
              <a:ext cx="2265974" cy="2175891"/>
            </a:xfrm>
            <a:custGeom>
              <a:avLst/>
              <a:gdLst/>
              <a:ahLst/>
              <a:cxnLst/>
              <a:rect l="l" t="t" r="r" b="b"/>
              <a:pathLst>
                <a:path w="2265974" h="2175891">
                  <a:moveTo>
                    <a:pt x="0" y="0"/>
                  </a:moveTo>
                  <a:lnTo>
                    <a:pt x="2265974" y="0"/>
                  </a:lnTo>
                  <a:lnTo>
                    <a:pt x="2265974" y="2175891"/>
                  </a:lnTo>
                  <a:lnTo>
                    <a:pt x="0" y="2175891"/>
                  </a:lnTo>
                  <a:lnTo>
                    <a:pt x="0" y="0"/>
                  </a:lnTo>
                  <a:close/>
                </a:path>
              </a:pathLst>
            </a:custGeom>
            <a:blipFill>
              <a:blip r:embed="rId5"/>
              <a:stretch>
                <a:fillRect l="-1" t="-2070" b="-2070"/>
              </a:stretch>
            </a:blipFill>
          </p:spPr>
        </p:sp>
      </p:grpSp>
      <p:sp>
        <p:nvSpPr>
          <p:cNvPr id="9" name="Freeform 9"/>
          <p:cNvSpPr/>
          <p:nvPr/>
        </p:nvSpPr>
        <p:spPr>
          <a:xfrm>
            <a:off x="10379147" y="9059319"/>
            <a:ext cx="1311133" cy="823443"/>
          </a:xfrm>
          <a:custGeom>
            <a:avLst/>
            <a:gdLst/>
            <a:ahLst/>
            <a:cxnLst/>
            <a:rect l="l" t="t" r="r" b="b"/>
            <a:pathLst>
              <a:path w="1311133" h="823443">
                <a:moveTo>
                  <a:pt x="0" y="0"/>
                </a:moveTo>
                <a:lnTo>
                  <a:pt x="1311133" y="0"/>
                </a:lnTo>
                <a:lnTo>
                  <a:pt x="1311133" y="823443"/>
                </a:lnTo>
                <a:lnTo>
                  <a:pt x="0" y="823443"/>
                </a:lnTo>
                <a:lnTo>
                  <a:pt x="0" y="0"/>
                </a:lnTo>
                <a:close/>
              </a:path>
            </a:pathLst>
          </a:custGeom>
          <a:blipFill>
            <a:blip r:embed="rId6"/>
            <a:stretch>
              <a:fillRect t="-5116" b="-5116"/>
            </a:stretch>
          </a:blipFill>
        </p:spPr>
      </p:sp>
      <p:sp>
        <p:nvSpPr>
          <p:cNvPr id="10" name="TextBox 10"/>
          <p:cNvSpPr txBox="1"/>
          <p:nvPr/>
        </p:nvSpPr>
        <p:spPr>
          <a:xfrm>
            <a:off x="13092273" y="9363075"/>
            <a:ext cx="2392559" cy="428625"/>
          </a:xfrm>
          <a:prstGeom prst="rect">
            <a:avLst/>
          </a:prstGeom>
        </p:spPr>
        <p:txBody>
          <a:bodyPr lIns="0" tIns="0" rIns="0" bIns="0" rtlCol="0" anchor="t">
            <a:spAutoFit/>
          </a:bodyPr>
          <a:lstStyle/>
          <a:p>
            <a:pPr algn="l">
              <a:lnSpc>
                <a:spcPts val="2700"/>
              </a:lnSpc>
            </a:pPr>
            <a:r>
              <a:rPr lang="en-US" sz="3000" b="1" spc="-138">
                <a:solidFill>
                  <a:srgbClr val="00694C"/>
                </a:solidFill>
                <a:latin typeface="Codec Pro Bold"/>
                <a:ea typeface="Codec Pro Bold"/>
                <a:cs typeface="Codec Pro Bold"/>
                <a:sym typeface="Codec Pro Bold"/>
              </a:rPr>
              <a:t>Team id: EV18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285109" y="2017350"/>
            <a:ext cx="5829619" cy="5993066"/>
          </a:xfrm>
          <a:custGeom>
            <a:avLst/>
            <a:gdLst/>
            <a:ahLst/>
            <a:cxnLst/>
            <a:rect l="l" t="t" r="r" b="b"/>
            <a:pathLst>
              <a:path w="5829619" h="5993066">
                <a:moveTo>
                  <a:pt x="0" y="0"/>
                </a:moveTo>
                <a:lnTo>
                  <a:pt x="5829619" y="0"/>
                </a:lnTo>
                <a:lnTo>
                  <a:pt x="5829619" y="5993066"/>
                </a:lnTo>
                <a:lnTo>
                  <a:pt x="0" y="5993066"/>
                </a:lnTo>
                <a:lnTo>
                  <a:pt x="0" y="0"/>
                </a:lnTo>
                <a:close/>
              </a:path>
            </a:pathLst>
          </a:custGeom>
          <a:blipFill>
            <a:blip r:embed="rId2">
              <a:extLst>
                <a:ext uri="{96DAC541-7B7A-43D3-8B79-37D633B846F1}">
                  <asvg:svgBlip xmlns:asvg="http://schemas.microsoft.com/office/drawing/2016/SVG/main" r:embed="rId3"/>
                </a:ext>
              </a:extLst>
            </a:blip>
            <a:stretch>
              <a:fillRect t="-112" b="-112"/>
            </a:stretch>
          </a:blipFill>
        </p:spPr>
      </p:sp>
      <p:sp>
        <p:nvSpPr>
          <p:cNvPr id="3" name="TextBox 3"/>
          <p:cNvSpPr txBox="1"/>
          <p:nvPr/>
        </p:nvSpPr>
        <p:spPr>
          <a:xfrm>
            <a:off x="1219200" y="686127"/>
            <a:ext cx="9585877" cy="2391472"/>
          </a:xfrm>
          <a:prstGeom prst="rect">
            <a:avLst/>
          </a:prstGeom>
        </p:spPr>
        <p:txBody>
          <a:bodyPr lIns="0" tIns="0" rIns="0" bIns="0" rtlCol="0" anchor="t">
            <a:spAutoFit/>
          </a:bodyPr>
          <a:lstStyle/>
          <a:p>
            <a:pPr algn="l">
              <a:lnSpc>
                <a:spcPts val="9015"/>
              </a:lnSpc>
            </a:pPr>
            <a:r>
              <a:rPr lang="en-US" sz="10017" b="1" spc="-460">
                <a:solidFill>
                  <a:srgbClr val="00694C"/>
                </a:solidFill>
                <a:latin typeface="Raleway Bold"/>
                <a:ea typeface="Raleway Bold"/>
                <a:cs typeface="Raleway Bold"/>
                <a:sym typeface="Raleway Bold"/>
              </a:rPr>
              <a:t>Problem Undestanding</a:t>
            </a:r>
          </a:p>
        </p:txBody>
      </p:sp>
      <p:sp>
        <p:nvSpPr>
          <p:cNvPr id="4" name="TextBox 4"/>
          <p:cNvSpPr txBox="1"/>
          <p:nvPr/>
        </p:nvSpPr>
        <p:spPr>
          <a:xfrm>
            <a:off x="504074" y="3568422"/>
            <a:ext cx="11072495" cy="5689878"/>
          </a:xfrm>
          <a:prstGeom prst="rect">
            <a:avLst/>
          </a:prstGeom>
        </p:spPr>
        <p:txBody>
          <a:bodyPr lIns="0" tIns="0" rIns="0" bIns="0" rtlCol="0" anchor="t">
            <a:spAutoFit/>
          </a:bodyPr>
          <a:lstStyle/>
          <a:p>
            <a:pPr algn="l">
              <a:lnSpc>
                <a:spcPts val="3487"/>
              </a:lnSpc>
            </a:pPr>
            <a:r>
              <a:rPr lang="en-US" sz="2490">
                <a:solidFill>
                  <a:srgbClr val="005B42"/>
                </a:solidFill>
                <a:latin typeface="Raleway"/>
                <a:ea typeface="Raleway"/>
                <a:cs typeface="Raleway"/>
                <a:sym typeface="Raleway"/>
              </a:rPr>
              <a:t>Industrial Control Systems (ICS/SCADA) operate critical infrastructure where even minor failures can cause severe </a:t>
            </a:r>
            <a:r>
              <a:rPr lang="en-US" sz="2490" b="1">
                <a:solidFill>
                  <a:srgbClr val="005B42"/>
                </a:solidFill>
                <a:latin typeface="Raleway Bold"/>
                <a:ea typeface="Raleway Bold"/>
                <a:cs typeface="Raleway Bold"/>
                <a:sym typeface="Raleway Bold"/>
              </a:rPr>
              <a:t>safety</a:t>
            </a:r>
            <a:r>
              <a:rPr lang="en-US" sz="2490">
                <a:solidFill>
                  <a:srgbClr val="005B42"/>
                </a:solidFill>
                <a:latin typeface="Raleway"/>
                <a:ea typeface="Raleway"/>
                <a:cs typeface="Raleway"/>
                <a:sym typeface="Raleway"/>
              </a:rPr>
              <a:t> and </a:t>
            </a:r>
            <a:r>
              <a:rPr lang="en-US" sz="2490" b="1">
                <a:solidFill>
                  <a:srgbClr val="005B42"/>
                </a:solidFill>
                <a:latin typeface="Raleway Bold"/>
                <a:ea typeface="Raleway Bold"/>
                <a:cs typeface="Raleway Bold"/>
                <a:sym typeface="Raleway Bold"/>
              </a:rPr>
              <a:t>economic</a:t>
            </a:r>
            <a:r>
              <a:rPr lang="en-US" sz="2490">
                <a:solidFill>
                  <a:srgbClr val="005B42"/>
                </a:solidFill>
                <a:latin typeface="Raleway"/>
                <a:ea typeface="Raleway"/>
                <a:cs typeface="Raleway"/>
                <a:sym typeface="Raleway"/>
              </a:rPr>
              <a:t> consequences. Traditional cybersecurity and monitoring solutions are often intrusive and unsuitable due to strict reliability and safety constraints. Additionally, anomalies in ICS environments are rare, complex, and tightly coupled with physical processes, making detection difficult using rule-based or black-box methods. The objective of this problem is to design a passive, </a:t>
            </a:r>
            <a:r>
              <a:rPr lang="en-US" sz="2490" b="1">
                <a:solidFill>
                  <a:srgbClr val="005B42"/>
                </a:solidFill>
                <a:latin typeface="Raleway Bold"/>
                <a:ea typeface="Raleway Bold"/>
                <a:cs typeface="Raleway Bold"/>
                <a:sym typeface="Raleway Bold"/>
              </a:rPr>
              <a:t>physics-aware anomaly detection system</a:t>
            </a:r>
            <a:r>
              <a:rPr lang="en-US" sz="2490">
                <a:solidFill>
                  <a:srgbClr val="005B42"/>
                </a:solidFill>
                <a:latin typeface="Raleway"/>
                <a:ea typeface="Raleway"/>
                <a:cs typeface="Raleway"/>
                <a:sym typeface="Raleway"/>
              </a:rPr>
              <a:t> that can accurately identify </a:t>
            </a:r>
            <a:r>
              <a:rPr lang="en-US" sz="2490" b="1">
                <a:solidFill>
                  <a:srgbClr val="005B42"/>
                </a:solidFill>
                <a:latin typeface="Raleway Bold"/>
                <a:ea typeface="Raleway Bold"/>
                <a:cs typeface="Raleway Bold"/>
                <a:sym typeface="Raleway Bold"/>
              </a:rPr>
              <a:t>abnormal</a:t>
            </a:r>
            <a:r>
              <a:rPr lang="en-US" sz="2490">
                <a:solidFill>
                  <a:srgbClr val="005B42"/>
                </a:solidFill>
                <a:latin typeface="Raleway"/>
                <a:ea typeface="Raleway"/>
                <a:cs typeface="Raleway"/>
                <a:sym typeface="Raleway"/>
              </a:rPr>
              <a:t> system behavior without disrupting operations. The solution must not only detect anomalies but also explain their root causes in terms of sensor behavior, enabling operators to take informed, safety-compliant decisions.</a:t>
            </a:r>
          </a:p>
        </p:txBody>
      </p:sp>
      <p:grpSp>
        <p:nvGrpSpPr>
          <p:cNvPr id="5" name="Group 5"/>
          <p:cNvGrpSpPr/>
          <p:nvPr/>
        </p:nvGrpSpPr>
        <p:grpSpPr>
          <a:xfrm>
            <a:off x="16746302" y="8892851"/>
            <a:ext cx="1541698" cy="1631919"/>
            <a:chOff x="0" y="0"/>
            <a:chExt cx="2055597" cy="2175892"/>
          </a:xfrm>
        </p:grpSpPr>
        <p:sp>
          <p:nvSpPr>
            <p:cNvPr id="6" name="Freeform 6"/>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4"/>
              <a:stretch>
                <a:fillRect l="-2925" r="-2924"/>
              </a:stretch>
            </a:blipFill>
          </p:spPr>
        </p:sp>
      </p:grpSp>
      <p:sp>
        <p:nvSpPr>
          <p:cNvPr id="7" name="Freeform 7"/>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2"/>
            <a:stretch>
              <a:fillRect/>
            </a:stretch>
          </a:blipFill>
        </p:spPr>
      </p:sp>
      <p:grpSp>
        <p:nvGrpSpPr>
          <p:cNvPr id="3" name="Group 3"/>
          <p:cNvGrpSpPr/>
          <p:nvPr/>
        </p:nvGrpSpPr>
        <p:grpSpPr>
          <a:xfrm>
            <a:off x="16746302" y="8655081"/>
            <a:ext cx="1541698" cy="1631919"/>
            <a:chOff x="0" y="0"/>
            <a:chExt cx="2055597" cy="2175892"/>
          </a:xfrm>
        </p:grpSpPr>
        <p:sp>
          <p:nvSpPr>
            <p:cNvPr id="4" name="Freeform 4"/>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3"/>
              <a:stretch>
                <a:fillRect l="-2925" r="-2924"/>
              </a:stretch>
            </a:blipFill>
          </p:spPr>
        </p:sp>
      </p:grpSp>
      <p:sp>
        <p:nvSpPr>
          <p:cNvPr id="5" name="TextBox 5"/>
          <p:cNvSpPr txBox="1"/>
          <p:nvPr/>
        </p:nvSpPr>
        <p:spPr>
          <a:xfrm>
            <a:off x="132696" y="1494790"/>
            <a:ext cx="9342179" cy="7763510"/>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000000"/>
                </a:solidFill>
                <a:latin typeface="Raleway"/>
                <a:ea typeface="Raleway"/>
                <a:cs typeface="Raleway"/>
                <a:sym typeface="Raleway"/>
              </a:rPr>
              <a:t>The system passively collects real-time sensor data from ICS/SCADA environments without interfering with operations.</a:t>
            </a:r>
          </a:p>
          <a:p>
            <a:pPr marL="561341" lvl="1" indent="-280670" algn="just">
              <a:lnSpc>
                <a:spcPts val="3640"/>
              </a:lnSpc>
              <a:buFont typeface="Arial"/>
              <a:buChar char="•"/>
            </a:pPr>
            <a:r>
              <a:rPr lang="en-US" sz="2600">
                <a:solidFill>
                  <a:srgbClr val="000000"/>
                </a:solidFill>
                <a:latin typeface="Raleway"/>
                <a:ea typeface="Raleway"/>
                <a:cs typeface="Raleway"/>
                <a:sym typeface="Raleway"/>
              </a:rPr>
              <a:t>Raw data is first cleaned, scaled, and enriched using physics-based feature engineering.</a:t>
            </a:r>
          </a:p>
          <a:p>
            <a:pPr marL="561341" lvl="1" indent="-280670" algn="just">
              <a:lnSpc>
                <a:spcPts val="3640"/>
              </a:lnSpc>
              <a:buFont typeface="Arial"/>
              <a:buChar char="•"/>
            </a:pPr>
            <a:r>
              <a:rPr lang="en-US" sz="2600">
                <a:solidFill>
                  <a:srgbClr val="000000"/>
                </a:solidFill>
                <a:latin typeface="Raleway"/>
                <a:ea typeface="Raleway"/>
                <a:cs typeface="Raleway"/>
                <a:sym typeface="Raleway"/>
              </a:rPr>
              <a:t>The processed data is then analyzed by an Autoencoder to learn normal system behavior.</a:t>
            </a:r>
          </a:p>
          <a:p>
            <a:pPr marL="561341" lvl="1" indent="-280670" algn="just">
              <a:lnSpc>
                <a:spcPts val="3640"/>
              </a:lnSpc>
              <a:buFont typeface="Arial"/>
              <a:buChar char="•"/>
            </a:pPr>
            <a:r>
              <a:rPr lang="en-US" sz="2600">
                <a:solidFill>
                  <a:srgbClr val="000000"/>
                </a:solidFill>
                <a:latin typeface="Raleway"/>
                <a:ea typeface="Raleway"/>
                <a:cs typeface="Raleway"/>
                <a:sym typeface="Raleway"/>
              </a:rPr>
              <a:t>Isolation Forest identifies structurally rare patterns in the data.</a:t>
            </a:r>
          </a:p>
          <a:p>
            <a:pPr marL="561341" lvl="1" indent="-280670" algn="just">
              <a:lnSpc>
                <a:spcPts val="3640"/>
              </a:lnSpc>
              <a:buFont typeface="Arial"/>
              <a:buChar char="•"/>
            </a:pPr>
            <a:r>
              <a:rPr lang="en-US" sz="2600">
                <a:solidFill>
                  <a:srgbClr val="000000"/>
                </a:solidFill>
                <a:latin typeface="Raleway"/>
                <a:ea typeface="Raleway"/>
                <a:cs typeface="Raleway"/>
                <a:sym typeface="Raleway"/>
              </a:rPr>
              <a:t>XGBoost combines all signals to classify whether an anomaly is present.</a:t>
            </a:r>
          </a:p>
          <a:p>
            <a:pPr marL="561341" lvl="1" indent="-280670" algn="just">
              <a:lnSpc>
                <a:spcPts val="3640"/>
              </a:lnSpc>
              <a:buFont typeface="Arial"/>
              <a:buChar char="•"/>
            </a:pPr>
            <a:r>
              <a:rPr lang="en-US" sz="2600">
                <a:solidFill>
                  <a:srgbClr val="000000"/>
                </a:solidFill>
                <a:latin typeface="Raleway"/>
                <a:ea typeface="Raleway"/>
                <a:cs typeface="Raleway"/>
                <a:sym typeface="Raleway"/>
              </a:rPr>
              <a:t>If an anomaly is detected, SHAP is used to explain the contributing parameters.</a:t>
            </a:r>
          </a:p>
          <a:p>
            <a:pPr marL="561341" lvl="1" indent="-280670" algn="just">
              <a:lnSpc>
                <a:spcPts val="3640"/>
              </a:lnSpc>
              <a:buFont typeface="Arial"/>
              <a:buChar char="•"/>
            </a:pPr>
            <a:r>
              <a:rPr lang="en-US" sz="2600">
                <a:solidFill>
                  <a:srgbClr val="000000"/>
                </a:solidFill>
                <a:latin typeface="Raleway"/>
                <a:ea typeface="Raleway"/>
                <a:cs typeface="Raleway"/>
                <a:sym typeface="Raleway"/>
              </a:rPr>
              <a:t>These explanations highlight physical inconsistencies like energy imbalance or pressure–flow mismatch.</a:t>
            </a:r>
          </a:p>
          <a:p>
            <a:pPr marL="561341" lvl="1" indent="-280670" algn="just">
              <a:lnSpc>
                <a:spcPts val="3640"/>
              </a:lnSpc>
              <a:buFont typeface="Arial"/>
              <a:buChar char="•"/>
            </a:pPr>
            <a:r>
              <a:rPr lang="en-US" sz="2600">
                <a:solidFill>
                  <a:srgbClr val="000000"/>
                </a:solidFill>
                <a:latin typeface="Raleway"/>
                <a:ea typeface="Raleway"/>
                <a:cs typeface="Raleway"/>
                <a:sym typeface="Raleway"/>
              </a:rPr>
              <a:t>Finally, results are visualized through an interactive Streamlit dashboard.</a:t>
            </a:r>
          </a:p>
        </p:txBody>
      </p:sp>
      <p:sp>
        <p:nvSpPr>
          <p:cNvPr id="6" name="Freeform 6"/>
          <p:cNvSpPr/>
          <p:nvPr/>
        </p:nvSpPr>
        <p:spPr>
          <a:xfrm>
            <a:off x="9994298" y="2173269"/>
            <a:ext cx="7960894" cy="5940461"/>
          </a:xfrm>
          <a:custGeom>
            <a:avLst/>
            <a:gdLst/>
            <a:ahLst/>
            <a:cxnLst/>
            <a:rect l="l" t="t" r="r" b="b"/>
            <a:pathLst>
              <a:path w="7960894" h="5940461">
                <a:moveTo>
                  <a:pt x="0" y="0"/>
                </a:moveTo>
                <a:lnTo>
                  <a:pt x="7960895" y="0"/>
                </a:lnTo>
                <a:lnTo>
                  <a:pt x="7960895" y="5940462"/>
                </a:lnTo>
                <a:lnTo>
                  <a:pt x="0" y="5940462"/>
                </a:lnTo>
                <a:lnTo>
                  <a:pt x="0" y="0"/>
                </a:lnTo>
                <a:close/>
              </a:path>
            </a:pathLst>
          </a:custGeom>
          <a:blipFill>
            <a:blip r:embed="rId4"/>
            <a:stretch>
              <a:fillRect b="-508"/>
            </a:stretch>
          </a:blipFill>
        </p:spPr>
      </p:sp>
      <p:sp>
        <p:nvSpPr>
          <p:cNvPr id="7" name="TextBox 7"/>
          <p:cNvSpPr txBox="1"/>
          <p:nvPr/>
        </p:nvSpPr>
        <p:spPr>
          <a:xfrm>
            <a:off x="4555536" y="190500"/>
            <a:ext cx="9176928" cy="1019178"/>
          </a:xfrm>
          <a:prstGeom prst="rect">
            <a:avLst/>
          </a:prstGeom>
        </p:spPr>
        <p:txBody>
          <a:bodyPr wrap="square" lIns="0" tIns="0" rIns="0" bIns="0" rtlCol="0" anchor="t">
            <a:spAutoFit/>
          </a:bodyPr>
          <a:lstStyle/>
          <a:p>
            <a:pPr algn="ctr">
              <a:lnSpc>
                <a:spcPts val="8399"/>
              </a:lnSpc>
              <a:spcBef>
                <a:spcPct val="0"/>
              </a:spcBef>
            </a:pPr>
            <a:r>
              <a:rPr lang="en-US" sz="5999" b="1" dirty="0">
                <a:solidFill>
                  <a:srgbClr val="005B42"/>
                </a:solidFill>
                <a:latin typeface="Raleway Bold"/>
                <a:ea typeface="Raleway Bold"/>
                <a:cs typeface="Raleway Bold"/>
                <a:sym typeface="Raleway Bold"/>
              </a:rPr>
              <a:t>Proposed ML Solution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1505065" y="2113597"/>
            <a:ext cx="11277600" cy="7259955"/>
          </a:xfrm>
          <a:custGeom>
            <a:avLst/>
            <a:gdLst/>
            <a:ahLst/>
            <a:cxnLst/>
            <a:rect l="l" t="t" r="r" b="b"/>
            <a:pathLst>
              <a:path w="11277600" h="7259955">
                <a:moveTo>
                  <a:pt x="0" y="0"/>
                </a:moveTo>
                <a:lnTo>
                  <a:pt x="11277600" y="0"/>
                </a:lnTo>
                <a:lnTo>
                  <a:pt x="11277600" y="7259955"/>
                </a:lnTo>
                <a:lnTo>
                  <a:pt x="0" y="72599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90104" y="-916530"/>
            <a:ext cx="1692560" cy="3086100"/>
            <a:chOff x="0" y="0"/>
            <a:chExt cx="445777" cy="812800"/>
          </a:xfrm>
        </p:grpSpPr>
        <p:sp>
          <p:nvSpPr>
            <p:cNvPr id="4" name="Freeform 4"/>
            <p:cNvSpPr/>
            <p:nvPr/>
          </p:nvSpPr>
          <p:spPr>
            <a:xfrm>
              <a:off x="0" y="0"/>
              <a:ext cx="445777" cy="812800"/>
            </a:xfrm>
            <a:custGeom>
              <a:avLst/>
              <a:gdLst/>
              <a:ahLst/>
              <a:cxnLst/>
              <a:rect l="l" t="t" r="r" b="b"/>
              <a:pathLst>
                <a:path w="445777" h="812800">
                  <a:moveTo>
                    <a:pt x="0" y="0"/>
                  </a:moveTo>
                  <a:lnTo>
                    <a:pt x="445777" y="0"/>
                  </a:lnTo>
                  <a:lnTo>
                    <a:pt x="445777" y="812800"/>
                  </a:lnTo>
                  <a:lnTo>
                    <a:pt x="0" y="812800"/>
                  </a:lnTo>
                  <a:close/>
                </a:path>
              </a:pathLst>
            </a:custGeom>
            <a:solidFill>
              <a:srgbClr val="07A360"/>
            </a:solidFill>
          </p:spPr>
        </p:sp>
        <p:sp>
          <p:nvSpPr>
            <p:cNvPr id="5" name="TextBox 5"/>
            <p:cNvSpPr txBox="1"/>
            <p:nvPr/>
          </p:nvSpPr>
          <p:spPr>
            <a:xfrm>
              <a:off x="0" y="-47625"/>
              <a:ext cx="445777" cy="86042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505065" y="9249405"/>
            <a:ext cx="1692560" cy="3086100"/>
            <a:chOff x="0" y="0"/>
            <a:chExt cx="445777" cy="812800"/>
          </a:xfrm>
        </p:grpSpPr>
        <p:sp>
          <p:nvSpPr>
            <p:cNvPr id="7" name="Freeform 7"/>
            <p:cNvSpPr/>
            <p:nvPr/>
          </p:nvSpPr>
          <p:spPr>
            <a:xfrm>
              <a:off x="0" y="0"/>
              <a:ext cx="445777" cy="812800"/>
            </a:xfrm>
            <a:custGeom>
              <a:avLst/>
              <a:gdLst/>
              <a:ahLst/>
              <a:cxnLst/>
              <a:rect l="l" t="t" r="r" b="b"/>
              <a:pathLst>
                <a:path w="445777" h="812800">
                  <a:moveTo>
                    <a:pt x="0" y="0"/>
                  </a:moveTo>
                  <a:lnTo>
                    <a:pt x="445777" y="0"/>
                  </a:lnTo>
                  <a:lnTo>
                    <a:pt x="445777" y="812800"/>
                  </a:lnTo>
                  <a:lnTo>
                    <a:pt x="0" y="812800"/>
                  </a:lnTo>
                  <a:close/>
                </a:path>
              </a:pathLst>
            </a:custGeom>
            <a:solidFill>
              <a:srgbClr val="565DD5"/>
            </a:solidFill>
          </p:spPr>
        </p:sp>
        <p:sp>
          <p:nvSpPr>
            <p:cNvPr id="8" name="TextBox 8"/>
            <p:cNvSpPr txBox="1"/>
            <p:nvPr/>
          </p:nvSpPr>
          <p:spPr>
            <a:xfrm>
              <a:off x="0" y="-47625"/>
              <a:ext cx="445777" cy="8604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rot="5400000" flipH="1">
            <a:off x="6863955" y="5912880"/>
            <a:ext cx="14014670" cy="11702249"/>
          </a:xfrm>
          <a:custGeom>
            <a:avLst/>
            <a:gdLst/>
            <a:ahLst/>
            <a:cxnLst/>
            <a:rect l="l" t="t" r="r" b="b"/>
            <a:pathLst>
              <a:path w="14014670" h="11702249">
                <a:moveTo>
                  <a:pt x="14014669" y="0"/>
                </a:moveTo>
                <a:lnTo>
                  <a:pt x="0" y="0"/>
                </a:lnTo>
                <a:lnTo>
                  <a:pt x="0" y="11702249"/>
                </a:lnTo>
                <a:lnTo>
                  <a:pt x="14014669" y="11702249"/>
                </a:lnTo>
                <a:lnTo>
                  <a:pt x="14014669"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028700" y="1290156"/>
            <a:ext cx="6105169" cy="700659"/>
          </a:xfrm>
          <a:prstGeom prst="rect">
            <a:avLst/>
          </a:prstGeom>
        </p:spPr>
        <p:txBody>
          <a:bodyPr lIns="0" tIns="0" rIns="0" bIns="0" rtlCol="0" anchor="t">
            <a:spAutoFit/>
          </a:bodyPr>
          <a:lstStyle/>
          <a:p>
            <a:pPr algn="l">
              <a:lnSpc>
                <a:spcPts val="5567"/>
              </a:lnSpc>
            </a:pPr>
            <a:r>
              <a:rPr lang="en-US" sz="4800" b="1">
                <a:solidFill>
                  <a:srgbClr val="000000"/>
                </a:solidFill>
                <a:latin typeface="Open Sauce Bold"/>
                <a:ea typeface="Open Sauce Bold"/>
                <a:cs typeface="Open Sauce Bold"/>
                <a:sym typeface="Open Sauce Bold"/>
              </a:rPr>
              <a:t>Data Layer</a:t>
            </a:r>
          </a:p>
        </p:txBody>
      </p:sp>
      <p:sp>
        <p:nvSpPr>
          <p:cNvPr id="11" name="TextBox 11"/>
          <p:cNvSpPr txBox="1"/>
          <p:nvPr/>
        </p:nvSpPr>
        <p:spPr>
          <a:xfrm>
            <a:off x="1028700" y="2075497"/>
            <a:ext cx="5486400" cy="356235"/>
          </a:xfrm>
          <a:prstGeom prst="rect">
            <a:avLst/>
          </a:prstGeom>
        </p:spPr>
        <p:txBody>
          <a:bodyPr lIns="0" tIns="0" rIns="0" bIns="0" rtlCol="0" anchor="t">
            <a:spAutoFit/>
          </a:bodyPr>
          <a:lstStyle/>
          <a:p>
            <a:pPr algn="l">
              <a:lnSpc>
                <a:spcPts val="2940"/>
              </a:lnSpc>
            </a:pPr>
            <a:r>
              <a:rPr lang="en-US" sz="2100">
                <a:solidFill>
                  <a:srgbClr val="000000"/>
                </a:solidFill>
                <a:latin typeface="Canva Sans"/>
                <a:ea typeface="Canva Sans"/>
                <a:cs typeface="Canva Sans"/>
                <a:sym typeface="Canva Sans"/>
              </a:rPr>
              <a:t>Stage of data collection to preprocessing.</a:t>
            </a:r>
          </a:p>
        </p:txBody>
      </p:sp>
      <p:grpSp>
        <p:nvGrpSpPr>
          <p:cNvPr id="12" name="Group 12"/>
          <p:cNvGrpSpPr/>
          <p:nvPr/>
        </p:nvGrpSpPr>
        <p:grpSpPr>
          <a:xfrm>
            <a:off x="13220700" y="3192214"/>
            <a:ext cx="4038600" cy="1461316"/>
            <a:chOff x="0" y="0"/>
            <a:chExt cx="5384800" cy="1948421"/>
          </a:xfrm>
        </p:grpSpPr>
        <p:sp>
          <p:nvSpPr>
            <p:cNvPr id="13" name="TextBox 13"/>
            <p:cNvSpPr txBox="1"/>
            <p:nvPr/>
          </p:nvSpPr>
          <p:spPr>
            <a:xfrm>
              <a:off x="0" y="-38100"/>
              <a:ext cx="5384800" cy="515620"/>
            </a:xfrm>
            <a:prstGeom prst="rect">
              <a:avLst/>
            </a:prstGeom>
          </p:spPr>
          <p:txBody>
            <a:bodyPr lIns="0" tIns="0" rIns="0" bIns="0" rtlCol="0" anchor="t">
              <a:spAutoFit/>
            </a:bodyPr>
            <a:lstStyle/>
            <a:p>
              <a:pPr algn="l">
                <a:lnSpc>
                  <a:spcPts val="3359"/>
                </a:lnSpc>
              </a:pPr>
              <a:r>
                <a:rPr lang="en-US" sz="2400" b="1">
                  <a:solidFill>
                    <a:srgbClr val="000000"/>
                  </a:solidFill>
                  <a:latin typeface="Canva Sans Bold"/>
                  <a:ea typeface="Canva Sans Bold"/>
                  <a:cs typeface="Canva Sans Bold"/>
                  <a:sym typeface="Canva Sans Bold"/>
                </a:rPr>
                <a:t>Data Collection</a:t>
              </a:r>
            </a:p>
          </p:txBody>
        </p:sp>
        <p:sp>
          <p:nvSpPr>
            <p:cNvPr id="14" name="TextBox 14"/>
            <p:cNvSpPr txBox="1"/>
            <p:nvPr/>
          </p:nvSpPr>
          <p:spPr>
            <a:xfrm>
              <a:off x="0" y="641168"/>
              <a:ext cx="5384800" cy="1307253"/>
            </a:xfrm>
            <a:prstGeom prst="rect">
              <a:avLst/>
            </a:prstGeom>
          </p:spPr>
          <p:txBody>
            <a:bodyPr lIns="0" tIns="0" rIns="0" bIns="0" rtlCol="0" anchor="t">
              <a:spAutoFit/>
            </a:bodyPr>
            <a:lstStyle/>
            <a:p>
              <a:pPr marL="0" lvl="0" indent="0" algn="l">
                <a:lnSpc>
                  <a:spcPts val="2660"/>
                </a:lnSpc>
              </a:pPr>
              <a:r>
                <a:rPr lang="en-US" sz="1900">
                  <a:solidFill>
                    <a:srgbClr val="000000"/>
                  </a:solidFill>
                  <a:latin typeface="Canva Sans"/>
                  <a:ea typeface="Canva Sans"/>
                  <a:cs typeface="Canva Sans"/>
                  <a:sym typeface="Canva Sans"/>
                </a:rPr>
                <a:t>Original raw datasets (water, boiler, power)</a:t>
              </a:r>
            </a:p>
            <a:p>
              <a:pPr algn="l">
                <a:lnSpc>
                  <a:spcPts val="2660"/>
                </a:lnSpc>
              </a:pPr>
              <a:endParaRPr lang="en-US" sz="1900">
                <a:solidFill>
                  <a:srgbClr val="000000"/>
                </a:solidFill>
                <a:latin typeface="Canva Sans"/>
                <a:ea typeface="Canva Sans"/>
                <a:cs typeface="Canva Sans"/>
                <a:sym typeface="Canva Sans"/>
              </a:endParaRPr>
            </a:p>
          </p:txBody>
        </p:sp>
      </p:grpSp>
      <p:grpSp>
        <p:nvGrpSpPr>
          <p:cNvPr id="15" name="Group 15"/>
          <p:cNvGrpSpPr/>
          <p:nvPr/>
        </p:nvGrpSpPr>
        <p:grpSpPr>
          <a:xfrm>
            <a:off x="10489615" y="5229452"/>
            <a:ext cx="4038600" cy="1390196"/>
            <a:chOff x="0" y="0"/>
            <a:chExt cx="5384800" cy="1853594"/>
          </a:xfrm>
        </p:grpSpPr>
        <p:sp>
          <p:nvSpPr>
            <p:cNvPr id="16" name="TextBox 16"/>
            <p:cNvSpPr txBox="1"/>
            <p:nvPr/>
          </p:nvSpPr>
          <p:spPr>
            <a:xfrm>
              <a:off x="0" y="-47625"/>
              <a:ext cx="5384800" cy="503132"/>
            </a:xfrm>
            <a:prstGeom prst="rect">
              <a:avLst/>
            </a:prstGeom>
          </p:spPr>
          <p:txBody>
            <a:bodyPr lIns="0" tIns="0" rIns="0" bIns="0" rtlCol="0" anchor="t">
              <a:spAutoFit/>
            </a:bodyPr>
            <a:lstStyle/>
            <a:p>
              <a:pPr algn="l">
                <a:lnSpc>
                  <a:spcPts val="3220"/>
                </a:lnSpc>
              </a:pPr>
              <a:r>
                <a:rPr lang="en-US" sz="2300" b="1">
                  <a:solidFill>
                    <a:srgbClr val="000000"/>
                  </a:solidFill>
                  <a:latin typeface="Canva Sans Bold"/>
                  <a:ea typeface="Canva Sans Bold"/>
                  <a:cs typeface="Canva Sans Bold"/>
                  <a:sym typeface="Canva Sans Bold"/>
                </a:rPr>
                <a:t>Cleaning &amp; Transformation</a:t>
              </a:r>
            </a:p>
          </p:txBody>
        </p:sp>
        <p:sp>
          <p:nvSpPr>
            <p:cNvPr id="17" name="TextBox 17"/>
            <p:cNvSpPr txBox="1"/>
            <p:nvPr/>
          </p:nvSpPr>
          <p:spPr>
            <a:xfrm>
              <a:off x="0" y="628680"/>
              <a:ext cx="5384800" cy="1224914"/>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Preprocessed unified dataset (timestamp-aligned)</a:t>
              </a:r>
            </a:p>
            <a:p>
              <a:pPr algn="l">
                <a:lnSpc>
                  <a:spcPts val="2520"/>
                </a:lnSpc>
              </a:pPr>
              <a:endParaRPr lang="en-US" sz="1800">
                <a:solidFill>
                  <a:srgbClr val="000000"/>
                </a:solidFill>
                <a:latin typeface="Canva Sans"/>
                <a:ea typeface="Canva Sans"/>
                <a:cs typeface="Canva Sans"/>
                <a:sym typeface="Canva Sans"/>
              </a:endParaRPr>
            </a:p>
          </p:txBody>
        </p:sp>
      </p:grpSp>
      <p:grpSp>
        <p:nvGrpSpPr>
          <p:cNvPr id="18" name="Group 18"/>
          <p:cNvGrpSpPr/>
          <p:nvPr/>
        </p:nvGrpSpPr>
        <p:grpSpPr>
          <a:xfrm>
            <a:off x="7334365" y="7208134"/>
            <a:ext cx="4038600" cy="1075871"/>
            <a:chOff x="0" y="0"/>
            <a:chExt cx="5384800" cy="1434494"/>
          </a:xfrm>
        </p:grpSpPr>
        <p:sp>
          <p:nvSpPr>
            <p:cNvPr id="19" name="TextBox 19"/>
            <p:cNvSpPr txBox="1"/>
            <p:nvPr/>
          </p:nvSpPr>
          <p:spPr>
            <a:xfrm>
              <a:off x="0" y="-47625"/>
              <a:ext cx="5384800" cy="503132"/>
            </a:xfrm>
            <a:prstGeom prst="rect">
              <a:avLst/>
            </a:prstGeom>
          </p:spPr>
          <p:txBody>
            <a:bodyPr lIns="0" tIns="0" rIns="0" bIns="0" rtlCol="0" anchor="t">
              <a:spAutoFit/>
            </a:bodyPr>
            <a:lstStyle/>
            <a:p>
              <a:pPr algn="l">
                <a:lnSpc>
                  <a:spcPts val="3220"/>
                </a:lnSpc>
              </a:pPr>
              <a:r>
                <a:rPr lang="en-US" sz="2300" b="1">
                  <a:solidFill>
                    <a:srgbClr val="000000"/>
                  </a:solidFill>
                  <a:latin typeface="Canva Sans Bold"/>
                  <a:ea typeface="Canva Sans Bold"/>
                  <a:cs typeface="Canva Sans Bold"/>
                  <a:sym typeface="Canva Sans Bold"/>
                </a:rPr>
                <a:t>Preprocessed Data </a:t>
              </a:r>
            </a:p>
          </p:txBody>
        </p:sp>
        <p:sp>
          <p:nvSpPr>
            <p:cNvPr id="20" name="TextBox 20"/>
            <p:cNvSpPr txBox="1"/>
            <p:nvPr/>
          </p:nvSpPr>
          <p:spPr>
            <a:xfrm>
              <a:off x="0" y="628680"/>
              <a:ext cx="5384800" cy="805814"/>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The data is now fully cleaned with no null and negative values.</a:t>
              </a:r>
            </a:p>
          </p:txBody>
        </p:sp>
      </p:grpSp>
      <p:sp>
        <p:nvSpPr>
          <p:cNvPr id="21" name="TextBox 21"/>
          <p:cNvSpPr txBox="1"/>
          <p:nvPr/>
        </p:nvSpPr>
        <p:spPr>
          <a:xfrm>
            <a:off x="5483053" y="5398316"/>
            <a:ext cx="1115110" cy="613410"/>
          </a:xfrm>
          <a:prstGeom prst="rect">
            <a:avLst/>
          </a:prstGeom>
        </p:spPr>
        <p:txBody>
          <a:bodyPr lIns="0" tIns="0" rIns="0" bIns="0" rtlCol="0" anchor="t">
            <a:spAutoFit/>
          </a:bodyPr>
          <a:lstStyle/>
          <a:p>
            <a:pPr algn="l">
              <a:lnSpc>
                <a:spcPts val="5040"/>
              </a:lnSpc>
            </a:pPr>
            <a:r>
              <a:rPr lang="en-US" sz="3600">
                <a:solidFill>
                  <a:srgbClr val="000000"/>
                </a:solidFill>
                <a:latin typeface="Canva Sans"/>
                <a:ea typeface="Canva Sans"/>
                <a:cs typeface="Canva Sans"/>
                <a:sym typeface="Canva Sans"/>
              </a:rPr>
              <a:t>02</a:t>
            </a:r>
          </a:p>
        </p:txBody>
      </p:sp>
      <p:sp>
        <p:nvSpPr>
          <p:cNvPr id="22" name="AutoShape 22"/>
          <p:cNvSpPr/>
          <p:nvPr/>
        </p:nvSpPr>
        <p:spPr>
          <a:xfrm flipV="1">
            <a:off x="6867640" y="5372418"/>
            <a:ext cx="0" cy="731880"/>
          </a:xfrm>
          <a:prstGeom prst="line">
            <a:avLst/>
          </a:prstGeom>
          <a:ln w="19050" cap="flat">
            <a:solidFill>
              <a:srgbClr val="000000"/>
            </a:solidFill>
            <a:prstDash val="solid"/>
            <a:headEnd type="none" w="sm" len="sm"/>
            <a:tailEnd type="none" w="sm" len="sm"/>
          </a:ln>
        </p:spPr>
      </p:sp>
      <p:grpSp>
        <p:nvGrpSpPr>
          <p:cNvPr id="23" name="Group 23"/>
          <p:cNvGrpSpPr/>
          <p:nvPr/>
        </p:nvGrpSpPr>
        <p:grpSpPr>
          <a:xfrm>
            <a:off x="8765319" y="3331620"/>
            <a:ext cx="2819400" cy="731880"/>
            <a:chOff x="0" y="0"/>
            <a:chExt cx="3759200" cy="975841"/>
          </a:xfrm>
        </p:grpSpPr>
        <p:sp>
          <p:nvSpPr>
            <p:cNvPr id="24" name="TextBox 24"/>
            <p:cNvSpPr txBox="1"/>
            <p:nvPr/>
          </p:nvSpPr>
          <p:spPr>
            <a:xfrm>
              <a:off x="0" y="56755"/>
              <a:ext cx="1486814" cy="795655"/>
            </a:xfrm>
            <a:prstGeom prst="rect">
              <a:avLst/>
            </a:prstGeom>
          </p:spPr>
          <p:txBody>
            <a:bodyPr lIns="0" tIns="0" rIns="0" bIns="0" rtlCol="0" anchor="t">
              <a:spAutoFit/>
            </a:bodyPr>
            <a:lstStyle/>
            <a:p>
              <a:pPr algn="l">
                <a:lnSpc>
                  <a:spcPts val="5040"/>
                </a:lnSpc>
              </a:pPr>
              <a:r>
                <a:rPr lang="en-US" sz="3600">
                  <a:solidFill>
                    <a:srgbClr val="FFFFFF"/>
                  </a:solidFill>
                  <a:latin typeface="Canva Sans"/>
                  <a:ea typeface="Canva Sans"/>
                  <a:cs typeface="Canva Sans"/>
                  <a:sym typeface="Canva Sans"/>
                </a:rPr>
                <a:t>01</a:t>
              </a:r>
            </a:p>
          </p:txBody>
        </p:sp>
        <p:sp>
          <p:nvSpPr>
            <p:cNvPr id="25" name="AutoShape 25"/>
            <p:cNvSpPr/>
            <p:nvPr/>
          </p:nvSpPr>
          <p:spPr>
            <a:xfrm flipV="1">
              <a:off x="1771686" y="0"/>
              <a:ext cx="0" cy="975841"/>
            </a:xfrm>
            <a:prstGeom prst="line">
              <a:avLst/>
            </a:prstGeom>
            <a:ln w="25400" cap="flat">
              <a:solidFill>
                <a:srgbClr val="FFFFFF"/>
              </a:solidFill>
              <a:prstDash val="solid"/>
              <a:headEnd type="none" w="sm" len="sm"/>
              <a:tailEnd type="none" w="sm" len="sm"/>
            </a:ln>
          </p:spPr>
        </p:sp>
        <p:sp>
          <p:nvSpPr>
            <p:cNvPr id="26" name="Freeform 26"/>
            <p:cNvSpPr/>
            <p:nvPr/>
          </p:nvSpPr>
          <p:spPr>
            <a:xfrm>
              <a:off x="3030220" y="123430"/>
              <a:ext cx="728980" cy="728980"/>
            </a:xfrm>
            <a:custGeom>
              <a:avLst/>
              <a:gdLst/>
              <a:ahLst/>
              <a:cxnLst/>
              <a:rect l="l" t="t" r="r" b="b"/>
              <a:pathLst>
                <a:path w="728980" h="728980">
                  <a:moveTo>
                    <a:pt x="0" y="0"/>
                  </a:moveTo>
                  <a:lnTo>
                    <a:pt x="728980" y="0"/>
                  </a:lnTo>
                  <a:lnTo>
                    <a:pt x="728980" y="728980"/>
                  </a:lnTo>
                  <a:lnTo>
                    <a:pt x="0" y="728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7" name="Freeform 27"/>
          <p:cNvSpPr/>
          <p:nvPr/>
        </p:nvSpPr>
        <p:spPr>
          <a:xfrm>
            <a:off x="7829665" y="5470207"/>
            <a:ext cx="546735" cy="546735"/>
          </a:xfrm>
          <a:custGeom>
            <a:avLst/>
            <a:gdLst/>
            <a:ahLst/>
            <a:cxnLst/>
            <a:rect l="l" t="t" r="r" b="b"/>
            <a:pathLst>
              <a:path w="546735" h="546735">
                <a:moveTo>
                  <a:pt x="0" y="0"/>
                </a:moveTo>
                <a:lnTo>
                  <a:pt x="546735" y="0"/>
                </a:lnTo>
                <a:lnTo>
                  <a:pt x="546735" y="546735"/>
                </a:lnTo>
                <a:lnTo>
                  <a:pt x="0" y="5467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8" name="Group 28"/>
          <p:cNvGrpSpPr/>
          <p:nvPr/>
        </p:nvGrpSpPr>
        <p:grpSpPr>
          <a:xfrm>
            <a:off x="2351345" y="7231629"/>
            <a:ext cx="2792290" cy="731880"/>
            <a:chOff x="0" y="0"/>
            <a:chExt cx="3723053" cy="975841"/>
          </a:xfrm>
        </p:grpSpPr>
        <p:sp>
          <p:nvSpPr>
            <p:cNvPr id="29" name="TextBox 29"/>
            <p:cNvSpPr txBox="1"/>
            <p:nvPr/>
          </p:nvSpPr>
          <p:spPr>
            <a:xfrm>
              <a:off x="0" y="56755"/>
              <a:ext cx="1486814" cy="795655"/>
            </a:xfrm>
            <a:prstGeom prst="rect">
              <a:avLst/>
            </a:prstGeom>
          </p:spPr>
          <p:txBody>
            <a:bodyPr lIns="0" tIns="0" rIns="0" bIns="0" rtlCol="0" anchor="t">
              <a:spAutoFit/>
            </a:bodyPr>
            <a:lstStyle/>
            <a:p>
              <a:pPr algn="l">
                <a:lnSpc>
                  <a:spcPts val="5040"/>
                </a:lnSpc>
              </a:pPr>
              <a:r>
                <a:rPr lang="en-US" sz="3600">
                  <a:solidFill>
                    <a:srgbClr val="FFFFFF"/>
                  </a:solidFill>
                  <a:latin typeface="Canva Sans"/>
                  <a:ea typeface="Canva Sans"/>
                  <a:cs typeface="Canva Sans"/>
                  <a:sym typeface="Canva Sans"/>
                </a:rPr>
                <a:t>03</a:t>
              </a:r>
            </a:p>
          </p:txBody>
        </p:sp>
        <p:sp>
          <p:nvSpPr>
            <p:cNvPr id="30" name="AutoShape 30"/>
            <p:cNvSpPr/>
            <p:nvPr/>
          </p:nvSpPr>
          <p:spPr>
            <a:xfrm flipV="1">
              <a:off x="1798500" y="0"/>
              <a:ext cx="0" cy="975841"/>
            </a:xfrm>
            <a:prstGeom prst="line">
              <a:avLst/>
            </a:prstGeom>
            <a:ln w="25400" cap="flat">
              <a:solidFill>
                <a:srgbClr val="FFFFFF"/>
              </a:solidFill>
              <a:prstDash val="solid"/>
              <a:headEnd type="none" w="sm" len="sm"/>
              <a:tailEnd type="none" w="sm" len="sm"/>
            </a:ln>
          </p:spPr>
        </p:sp>
        <p:sp>
          <p:nvSpPr>
            <p:cNvPr id="31" name="Freeform 31"/>
            <p:cNvSpPr/>
            <p:nvPr/>
          </p:nvSpPr>
          <p:spPr>
            <a:xfrm>
              <a:off x="3055846" y="110730"/>
              <a:ext cx="667208" cy="728194"/>
            </a:xfrm>
            <a:custGeom>
              <a:avLst/>
              <a:gdLst/>
              <a:ahLst/>
              <a:cxnLst/>
              <a:rect l="l" t="t" r="r" b="b"/>
              <a:pathLst>
                <a:path w="667208" h="728194">
                  <a:moveTo>
                    <a:pt x="0" y="0"/>
                  </a:moveTo>
                  <a:lnTo>
                    <a:pt x="667207" y="0"/>
                  </a:lnTo>
                  <a:lnTo>
                    <a:pt x="667207" y="728194"/>
                  </a:lnTo>
                  <a:lnTo>
                    <a:pt x="0" y="7281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32" name="Group 32"/>
          <p:cNvGrpSpPr/>
          <p:nvPr/>
        </p:nvGrpSpPr>
        <p:grpSpPr>
          <a:xfrm>
            <a:off x="12306300" y="6390528"/>
            <a:ext cx="5201737" cy="2830302"/>
            <a:chOff x="0" y="0"/>
            <a:chExt cx="1863671" cy="1014036"/>
          </a:xfrm>
        </p:grpSpPr>
        <p:sp>
          <p:nvSpPr>
            <p:cNvPr id="33" name="Freeform 33"/>
            <p:cNvSpPr/>
            <p:nvPr/>
          </p:nvSpPr>
          <p:spPr>
            <a:xfrm>
              <a:off x="0" y="0"/>
              <a:ext cx="1863671" cy="1014036"/>
            </a:xfrm>
            <a:custGeom>
              <a:avLst/>
              <a:gdLst/>
              <a:ahLst/>
              <a:cxnLst/>
              <a:rect l="l" t="t" r="r" b="b"/>
              <a:pathLst>
                <a:path w="1863671" h="1014036">
                  <a:moveTo>
                    <a:pt x="55068" y="0"/>
                  </a:moveTo>
                  <a:lnTo>
                    <a:pt x="1808602" y="0"/>
                  </a:lnTo>
                  <a:cubicBezTo>
                    <a:pt x="1839016" y="0"/>
                    <a:pt x="1863671" y="24655"/>
                    <a:pt x="1863671" y="55068"/>
                  </a:cubicBezTo>
                  <a:lnTo>
                    <a:pt x="1863671" y="958968"/>
                  </a:lnTo>
                  <a:cubicBezTo>
                    <a:pt x="1863671" y="989381"/>
                    <a:pt x="1839016" y="1014036"/>
                    <a:pt x="1808602" y="1014036"/>
                  </a:cubicBezTo>
                  <a:lnTo>
                    <a:pt x="55068" y="1014036"/>
                  </a:lnTo>
                  <a:cubicBezTo>
                    <a:pt x="24655" y="1014036"/>
                    <a:pt x="0" y="989381"/>
                    <a:pt x="0" y="958968"/>
                  </a:cubicBezTo>
                  <a:lnTo>
                    <a:pt x="0" y="55068"/>
                  </a:lnTo>
                  <a:cubicBezTo>
                    <a:pt x="0" y="24655"/>
                    <a:pt x="24655" y="0"/>
                    <a:pt x="55068" y="0"/>
                  </a:cubicBezTo>
                  <a:close/>
                </a:path>
              </a:pathLst>
            </a:custGeom>
            <a:solidFill>
              <a:srgbClr val="E9EBF4"/>
            </a:solidFill>
          </p:spPr>
        </p:sp>
        <p:sp>
          <p:nvSpPr>
            <p:cNvPr id="34" name="TextBox 34"/>
            <p:cNvSpPr txBox="1"/>
            <p:nvPr/>
          </p:nvSpPr>
          <p:spPr>
            <a:xfrm>
              <a:off x="0" y="0"/>
              <a:ext cx="1863671" cy="1014036"/>
            </a:xfrm>
            <a:prstGeom prst="rect">
              <a:avLst/>
            </a:prstGeom>
          </p:spPr>
          <p:txBody>
            <a:bodyPr lIns="50800" tIns="50800" rIns="50800" bIns="50800" rtlCol="0" anchor="ctr"/>
            <a:lstStyle/>
            <a:p>
              <a:pPr algn="ctr">
                <a:lnSpc>
                  <a:spcPts val="1140"/>
                </a:lnSpc>
              </a:pPr>
              <a:endParaRPr/>
            </a:p>
          </p:txBody>
        </p:sp>
      </p:grpSp>
      <p:sp>
        <p:nvSpPr>
          <p:cNvPr id="35" name="Freeform 35"/>
          <p:cNvSpPr/>
          <p:nvPr/>
        </p:nvSpPr>
        <p:spPr>
          <a:xfrm>
            <a:off x="15701902" y="8711475"/>
            <a:ext cx="151222" cy="181376"/>
          </a:xfrm>
          <a:custGeom>
            <a:avLst/>
            <a:gdLst/>
            <a:ahLst/>
            <a:cxnLst/>
            <a:rect l="l" t="t" r="r" b="b"/>
            <a:pathLst>
              <a:path w="151222" h="181376">
                <a:moveTo>
                  <a:pt x="0" y="0"/>
                </a:moveTo>
                <a:lnTo>
                  <a:pt x="151222" y="0"/>
                </a:lnTo>
                <a:lnTo>
                  <a:pt x="151222" y="181376"/>
                </a:lnTo>
                <a:lnTo>
                  <a:pt x="0" y="1813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6" name="Freeform 36"/>
          <p:cNvSpPr/>
          <p:nvPr/>
        </p:nvSpPr>
        <p:spPr>
          <a:xfrm>
            <a:off x="15683187" y="8354853"/>
            <a:ext cx="181420" cy="166226"/>
          </a:xfrm>
          <a:custGeom>
            <a:avLst/>
            <a:gdLst/>
            <a:ahLst/>
            <a:cxnLst/>
            <a:rect l="l" t="t" r="r" b="b"/>
            <a:pathLst>
              <a:path w="181420" h="166226">
                <a:moveTo>
                  <a:pt x="0" y="0"/>
                </a:moveTo>
                <a:lnTo>
                  <a:pt x="181420" y="0"/>
                </a:lnTo>
                <a:lnTo>
                  <a:pt x="181420" y="166226"/>
                </a:lnTo>
                <a:lnTo>
                  <a:pt x="0" y="1662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7" name="TextBox 37"/>
          <p:cNvSpPr txBox="1"/>
          <p:nvPr/>
        </p:nvSpPr>
        <p:spPr>
          <a:xfrm>
            <a:off x="12445917" y="6650976"/>
            <a:ext cx="4813383" cy="2721980"/>
          </a:xfrm>
          <a:prstGeom prst="rect">
            <a:avLst/>
          </a:prstGeom>
        </p:spPr>
        <p:txBody>
          <a:bodyPr lIns="0" tIns="0" rIns="0" bIns="0" rtlCol="0" anchor="t">
            <a:spAutoFit/>
          </a:bodyPr>
          <a:lstStyle/>
          <a:p>
            <a:pPr algn="l">
              <a:lnSpc>
                <a:spcPts val="2005"/>
              </a:lnSpc>
            </a:pPr>
            <a:r>
              <a:rPr lang="en-US" sz="1720" b="1">
                <a:solidFill>
                  <a:srgbClr val="140574"/>
                </a:solidFill>
                <a:latin typeface="Open Sauce Bold"/>
                <a:ea typeface="Open Sauce Bold"/>
                <a:cs typeface="Open Sauce Bold"/>
                <a:sym typeface="Open Sauce Bold"/>
              </a:rPr>
              <a:t>Key subsystems &amp; parameters:</a:t>
            </a:r>
          </a:p>
          <a:p>
            <a:pPr algn="l">
              <a:lnSpc>
                <a:spcPts val="2005"/>
              </a:lnSpc>
            </a:pPr>
            <a:endParaRPr lang="en-US" sz="1720" b="1">
              <a:solidFill>
                <a:srgbClr val="140574"/>
              </a:solidFill>
              <a:latin typeface="Open Sauce Bold"/>
              <a:ea typeface="Open Sauce Bold"/>
              <a:cs typeface="Open Sauce Bold"/>
              <a:sym typeface="Open Sauce Bold"/>
            </a:endParaRPr>
          </a:p>
          <a:p>
            <a:pPr algn="l">
              <a:lnSpc>
                <a:spcPts val="2005"/>
              </a:lnSpc>
            </a:pPr>
            <a:r>
              <a:rPr lang="en-US" sz="1720">
                <a:solidFill>
                  <a:srgbClr val="140574"/>
                </a:solidFill>
                <a:latin typeface="Open Sauce"/>
                <a:ea typeface="Open Sauce"/>
                <a:cs typeface="Open Sauce"/>
                <a:sym typeface="Open Sauce"/>
              </a:rPr>
              <a:t>Water: flow rate, pressure, temperature</a:t>
            </a:r>
          </a:p>
          <a:p>
            <a:pPr algn="l">
              <a:lnSpc>
                <a:spcPts val="2005"/>
              </a:lnSpc>
            </a:pPr>
            <a:endParaRPr lang="en-US" sz="1720">
              <a:solidFill>
                <a:srgbClr val="140574"/>
              </a:solidFill>
              <a:latin typeface="Open Sauce"/>
              <a:ea typeface="Open Sauce"/>
              <a:cs typeface="Open Sauce"/>
              <a:sym typeface="Open Sauce"/>
            </a:endParaRPr>
          </a:p>
          <a:p>
            <a:pPr algn="l">
              <a:lnSpc>
                <a:spcPts val="2005"/>
              </a:lnSpc>
            </a:pPr>
            <a:r>
              <a:rPr lang="en-US" sz="1720">
                <a:solidFill>
                  <a:srgbClr val="140574"/>
                </a:solidFill>
                <a:latin typeface="Open Sauce"/>
                <a:ea typeface="Open Sauce"/>
                <a:cs typeface="Open Sauce"/>
                <a:sym typeface="Open Sauce"/>
              </a:rPr>
              <a:t>Boiler: steam pressure, steam temperature, fuel rate proxy</a:t>
            </a:r>
          </a:p>
          <a:p>
            <a:pPr algn="l">
              <a:lnSpc>
                <a:spcPts val="2005"/>
              </a:lnSpc>
            </a:pPr>
            <a:endParaRPr lang="en-US" sz="1720">
              <a:solidFill>
                <a:srgbClr val="140574"/>
              </a:solidFill>
              <a:latin typeface="Open Sauce"/>
              <a:ea typeface="Open Sauce"/>
              <a:cs typeface="Open Sauce"/>
              <a:sym typeface="Open Sauce"/>
            </a:endParaRPr>
          </a:p>
          <a:p>
            <a:pPr algn="l">
              <a:lnSpc>
                <a:spcPts val="2005"/>
              </a:lnSpc>
            </a:pPr>
            <a:r>
              <a:rPr lang="en-US" sz="1720">
                <a:solidFill>
                  <a:srgbClr val="140574"/>
                </a:solidFill>
                <a:latin typeface="Open Sauce"/>
                <a:ea typeface="Open Sauce"/>
                <a:cs typeface="Open Sauce"/>
                <a:sym typeface="Open Sauce"/>
              </a:rPr>
              <a:t>Power: turbine RPM, power output, generator temperature proxy</a:t>
            </a:r>
          </a:p>
          <a:p>
            <a:pPr algn="l">
              <a:lnSpc>
                <a:spcPts val="2005"/>
              </a:lnSpc>
            </a:pPr>
            <a:endParaRPr lang="en-US" sz="1720">
              <a:solidFill>
                <a:srgbClr val="140574"/>
              </a:solidFill>
              <a:latin typeface="Open Sauce"/>
              <a:ea typeface="Open Sauce"/>
              <a:cs typeface="Open Sauce"/>
              <a:sym typeface="Open Sauce"/>
            </a:endParaRPr>
          </a:p>
          <a:p>
            <a:pPr algn="l">
              <a:lnSpc>
                <a:spcPts val="2006"/>
              </a:lnSpc>
            </a:pPr>
            <a:endParaRPr lang="en-US" sz="1720">
              <a:solidFill>
                <a:srgbClr val="140574"/>
              </a:solidFill>
              <a:latin typeface="Open Sauce"/>
              <a:ea typeface="Open Sauce"/>
              <a:cs typeface="Open Sauce"/>
              <a:sym typeface="Open Sauce"/>
            </a:endParaRPr>
          </a:p>
        </p:txBody>
      </p:sp>
      <p:grpSp>
        <p:nvGrpSpPr>
          <p:cNvPr id="38" name="Group 38"/>
          <p:cNvGrpSpPr/>
          <p:nvPr/>
        </p:nvGrpSpPr>
        <p:grpSpPr>
          <a:xfrm>
            <a:off x="16746302" y="8892851"/>
            <a:ext cx="1541698" cy="1631919"/>
            <a:chOff x="0" y="0"/>
            <a:chExt cx="2055597" cy="2175892"/>
          </a:xfrm>
        </p:grpSpPr>
        <p:sp>
          <p:nvSpPr>
            <p:cNvPr id="39" name="Freeform 39"/>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16"/>
              <a:stretch>
                <a:fillRect l="-2925" r="-2924"/>
              </a:stretch>
            </a:blipFill>
          </p:spPr>
        </p:sp>
      </p:grpSp>
      <p:sp>
        <p:nvSpPr>
          <p:cNvPr id="40" name="Freeform 40"/>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17"/>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AFC"/>
        </a:solidFill>
        <a:effectLst/>
      </p:bgPr>
    </p:bg>
    <p:spTree>
      <p:nvGrpSpPr>
        <p:cNvPr id="1" name=""/>
        <p:cNvGrpSpPr/>
        <p:nvPr/>
      </p:nvGrpSpPr>
      <p:grpSpPr>
        <a:xfrm>
          <a:off x="0" y="0"/>
          <a:ext cx="0" cy="0"/>
          <a:chOff x="0" y="0"/>
          <a:chExt cx="0" cy="0"/>
        </a:xfrm>
      </p:grpSpPr>
      <p:sp>
        <p:nvSpPr>
          <p:cNvPr id="2" name="TextBox 2"/>
          <p:cNvSpPr txBox="1"/>
          <p:nvPr/>
        </p:nvSpPr>
        <p:spPr>
          <a:xfrm>
            <a:off x="3259275" y="1725545"/>
            <a:ext cx="11580907" cy="666115"/>
          </a:xfrm>
          <a:prstGeom prst="rect">
            <a:avLst/>
          </a:prstGeom>
        </p:spPr>
        <p:txBody>
          <a:bodyPr lIns="0" tIns="0" rIns="0" bIns="0" rtlCol="0" anchor="t">
            <a:spAutoFit/>
          </a:bodyPr>
          <a:lstStyle/>
          <a:p>
            <a:pPr algn="ctr">
              <a:lnSpc>
                <a:spcPts val="2659"/>
              </a:lnSpc>
            </a:pPr>
            <a:r>
              <a:rPr lang="en-US" sz="1899">
                <a:solidFill>
                  <a:srgbClr val="000000"/>
                </a:solidFill>
                <a:latin typeface="Raleway"/>
                <a:ea typeface="Raleway"/>
                <a:cs typeface="Raleway"/>
                <a:sym typeface="Raleway"/>
              </a:rPr>
              <a:t>Before any ML model,  We  have added  a derived physics features:</a:t>
            </a:r>
          </a:p>
          <a:p>
            <a:pPr algn="ctr">
              <a:lnSpc>
                <a:spcPts val="2659"/>
              </a:lnSpc>
            </a:pPr>
            <a:endParaRPr lang="en-US" sz="1899">
              <a:solidFill>
                <a:srgbClr val="000000"/>
              </a:solidFill>
              <a:latin typeface="Raleway"/>
              <a:ea typeface="Raleway"/>
              <a:cs typeface="Raleway"/>
              <a:sym typeface="Raleway"/>
            </a:endParaRPr>
          </a:p>
        </p:txBody>
      </p:sp>
      <p:sp>
        <p:nvSpPr>
          <p:cNvPr id="3" name="TextBox 3"/>
          <p:cNvSpPr txBox="1"/>
          <p:nvPr/>
        </p:nvSpPr>
        <p:spPr>
          <a:xfrm>
            <a:off x="2503354" y="164038"/>
            <a:ext cx="12947301" cy="1456732"/>
          </a:xfrm>
          <a:prstGeom prst="rect">
            <a:avLst/>
          </a:prstGeom>
        </p:spPr>
        <p:txBody>
          <a:bodyPr lIns="0" tIns="0" rIns="0" bIns="0" rtlCol="0" anchor="t">
            <a:spAutoFit/>
          </a:bodyPr>
          <a:lstStyle/>
          <a:p>
            <a:pPr algn="ctr">
              <a:lnSpc>
                <a:spcPts val="5807"/>
              </a:lnSpc>
            </a:pPr>
            <a:r>
              <a:rPr lang="en-US" sz="4148" b="1">
                <a:solidFill>
                  <a:srgbClr val="301F98"/>
                </a:solidFill>
                <a:latin typeface="Raleway Bold"/>
                <a:ea typeface="Raleway Bold"/>
                <a:cs typeface="Raleway Bold"/>
                <a:sym typeface="Raleway Bold"/>
              </a:rPr>
              <a:t>Physics-Aware Feature Engineering </a:t>
            </a:r>
          </a:p>
          <a:p>
            <a:pPr algn="ctr">
              <a:lnSpc>
                <a:spcPts val="5807"/>
              </a:lnSpc>
            </a:pPr>
            <a:r>
              <a:rPr lang="en-US" sz="4148" b="1">
                <a:solidFill>
                  <a:srgbClr val="301F98"/>
                </a:solidFill>
                <a:latin typeface="Raleway Bold"/>
                <a:ea typeface="Raleway Bold"/>
                <a:cs typeface="Raleway Bold"/>
                <a:sym typeface="Raleway Bold"/>
              </a:rPr>
              <a:t>Reason for our High Accuracy (Physics rules + ML)</a:t>
            </a:r>
          </a:p>
        </p:txBody>
      </p:sp>
      <p:sp>
        <p:nvSpPr>
          <p:cNvPr id="4" name="Freeform 4"/>
          <p:cNvSpPr/>
          <p:nvPr/>
        </p:nvSpPr>
        <p:spPr>
          <a:xfrm>
            <a:off x="2533465" y="7703087"/>
            <a:ext cx="12919565" cy="5167826"/>
          </a:xfrm>
          <a:custGeom>
            <a:avLst/>
            <a:gdLst/>
            <a:ahLst/>
            <a:cxnLst/>
            <a:rect l="l" t="t" r="r" b="b"/>
            <a:pathLst>
              <a:path w="12919565" h="5167826">
                <a:moveTo>
                  <a:pt x="0" y="0"/>
                </a:moveTo>
                <a:lnTo>
                  <a:pt x="12919565" y="0"/>
                </a:lnTo>
                <a:lnTo>
                  <a:pt x="12919565" y="5167826"/>
                </a:lnTo>
                <a:lnTo>
                  <a:pt x="0" y="51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02031" y="4251806"/>
            <a:ext cx="4750403" cy="544137"/>
          </a:xfrm>
          <a:custGeom>
            <a:avLst/>
            <a:gdLst/>
            <a:ahLst/>
            <a:cxnLst/>
            <a:rect l="l" t="t" r="r" b="b"/>
            <a:pathLst>
              <a:path w="4750403" h="544137">
                <a:moveTo>
                  <a:pt x="0" y="0"/>
                </a:moveTo>
                <a:lnTo>
                  <a:pt x="4750403" y="0"/>
                </a:lnTo>
                <a:lnTo>
                  <a:pt x="4750403" y="544137"/>
                </a:lnTo>
                <a:lnTo>
                  <a:pt x="0" y="544137"/>
                </a:lnTo>
                <a:lnTo>
                  <a:pt x="0" y="0"/>
                </a:lnTo>
                <a:close/>
              </a:path>
            </a:pathLst>
          </a:custGeom>
          <a:blipFill>
            <a:blip r:embed="rId4">
              <a:alphaModFix amt="57000"/>
            </a:blip>
            <a:stretch>
              <a:fillRect/>
            </a:stretch>
          </a:blipFill>
        </p:spPr>
      </p:sp>
      <p:grpSp>
        <p:nvGrpSpPr>
          <p:cNvPr id="6" name="Group 6"/>
          <p:cNvGrpSpPr/>
          <p:nvPr/>
        </p:nvGrpSpPr>
        <p:grpSpPr>
          <a:xfrm>
            <a:off x="1592569" y="2900743"/>
            <a:ext cx="4961341" cy="1657039"/>
            <a:chOff x="0" y="0"/>
            <a:chExt cx="1306691" cy="436422"/>
          </a:xfrm>
        </p:grpSpPr>
        <p:sp>
          <p:nvSpPr>
            <p:cNvPr id="7" name="Freeform 7"/>
            <p:cNvSpPr/>
            <p:nvPr/>
          </p:nvSpPr>
          <p:spPr>
            <a:xfrm>
              <a:off x="0" y="0"/>
              <a:ext cx="1306691" cy="436422"/>
            </a:xfrm>
            <a:custGeom>
              <a:avLst/>
              <a:gdLst/>
              <a:ahLst/>
              <a:cxnLst/>
              <a:rect l="l" t="t" r="r" b="b"/>
              <a:pathLst>
                <a:path w="1306691" h="436422">
                  <a:moveTo>
                    <a:pt x="32769" y="0"/>
                  </a:moveTo>
                  <a:lnTo>
                    <a:pt x="1273921" y="0"/>
                  </a:lnTo>
                  <a:cubicBezTo>
                    <a:pt x="1282612" y="0"/>
                    <a:pt x="1290947" y="3452"/>
                    <a:pt x="1297093" y="9598"/>
                  </a:cubicBezTo>
                  <a:cubicBezTo>
                    <a:pt x="1303238" y="15743"/>
                    <a:pt x="1306691" y="24078"/>
                    <a:pt x="1306691" y="32769"/>
                  </a:cubicBezTo>
                  <a:lnTo>
                    <a:pt x="1306691" y="403652"/>
                  </a:lnTo>
                  <a:cubicBezTo>
                    <a:pt x="1306691" y="421750"/>
                    <a:pt x="1292019" y="436422"/>
                    <a:pt x="1273921" y="436422"/>
                  </a:cubicBezTo>
                  <a:lnTo>
                    <a:pt x="32769" y="436422"/>
                  </a:lnTo>
                  <a:cubicBezTo>
                    <a:pt x="14671" y="436422"/>
                    <a:pt x="0" y="421750"/>
                    <a:pt x="0" y="403652"/>
                  </a:cubicBezTo>
                  <a:lnTo>
                    <a:pt x="0" y="32769"/>
                  </a:lnTo>
                  <a:cubicBezTo>
                    <a:pt x="0" y="14671"/>
                    <a:pt x="14671" y="0"/>
                    <a:pt x="32769" y="0"/>
                  </a:cubicBezTo>
                  <a:close/>
                </a:path>
              </a:pathLst>
            </a:custGeom>
            <a:solidFill>
              <a:srgbClr val="FFFFFF"/>
            </a:solidFill>
          </p:spPr>
        </p:sp>
        <p:sp>
          <p:nvSpPr>
            <p:cNvPr id="8" name="TextBox 8"/>
            <p:cNvSpPr txBox="1"/>
            <p:nvPr/>
          </p:nvSpPr>
          <p:spPr>
            <a:xfrm>
              <a:off x="0" y="-47625"/>
              <a:ext cx="1306691" cy="484047"/>
            </a:xfrm>
            <a:prstGeom prst="rect">
              <a:avLst/>
            </a:prstGeom>
          </p:spPr>
          <p:txBody>
            <a:bodyPr lIns="50800" tIns="50800" rIns="50800" bIns="50800" rtlCol="0" anchor="ctr"/>
            <a:lstStyle/>
            <a:p>
              <a:pPr algn="ctr">
                <a:lnSpc>
                  <a:spcPts val="2379"/>
                </a:lnSpc>
              </a:pPr>
              <a:endParaRPr/>
            </a:p>
          </p:txBody>
        </p:sp>
      </p:grpSp>
      <p:sp>
        <p:nvSpPr>
          <p:cNvPr id="9" name="Freeform 9"/>
          <p:cNvSpPr/>
          <p:nvPr/>
        </p:nvSpPr>
        <p:spPr>
          <a:xfrm rot="-5400000">
            <a:off x="1298652" y="2994011"/>
            <a:ext cx="2409405" cy="1204702"/>
          </a:xfrm>
          <a:custGeom>
            <a:avLst/>
            <a:gdLst/>
            <a:ahLst/>
            <a:cxnLst/>
            <a:rect l="l" t="t" r="r" b="b"/>
            <a:pathLst>
              <a:path w="2409405" h="1204702">
                <a:moveTo>
                  <a:pt x="0" y="0"/>
                </a:moveTo>
                <a:lnTo>
                  <a:pt x="2409404" y="0"/>
                </a:lnTo>
                <a:lnTo>
                  <a:pt x="2409404" y="1204702"/>
                </a:lnTo>
                <a:lnTo>
                  <a:pt x="0" y="1204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957773" y="3598391"/>
            <a:ext cx="3394661" cy="1259205"/>
          </a:xfrm>
          <a:prstGeom prst="rect">
            <a:avLst/>
          </a:prstGeom>
        </p:spPr>
        <p:txBody>
          <a:bodyPr lIns="0" tIns="0" rIns="0" bIns="0" rtlCol="0" anchor="t">
            <a:spAutoFit/>
          </a:bodyPr>
          <a:lstStyle/>
          <a:p>
            <a:pPr algn="l">
              <a:lnSpc>
                <a:spcPts val="2520"/>
              </a:lnSpc>
            </a:pPr>
            <a:r>
              <a:rPr lang="en-US" sz="1800" b="1">
                <a:solidFill>
                  <a:srgbClr val="000000"/>
                </a:solidFill>
                <a:latin typeface="Raleway Bold"/>
                <a:ea typeface="Raleway Bold"/>
                <a:cs typeface="Raleway Bold"/>
                <a:sym typeface="Raleway Bold"/>
              </a:rPr>
              <a:t>efficiency = power_output /                                                    fuel_rate_proxy</a:t>
            </a:r>
          </a:p>
          <a:p>
            <a:pPr algn="l">
              <a:lnSpc>
                <a:spcPts val="2520"/>
              </a:lnSpc>
            </a:pPr>
            <a:endParaRPr lang="en-US" sz="1800" b="1">
              <a:solidFill>
                <a:srgbClr val="000000"/>
              </a:solidFill>
              <a:latin typeface="Raleway Bold"/>
              <a:ea typeface="Raleway Bold"/>
              <a:cs typeface="Raleway Bold"/>
              <a:sym typeface="Raleway Bold"/>
            </a:endParaRPr>
          </a:p>
          <a:p>
            <a:pPr algn="l">
              <a:lnSpc>
                <a:spcPts val="2520"/>
              </a:lnSpc>
            </a:pPr>
            <a:endParaRPr lang="en-US" sz="1800" b="1">
              <a:solidFill>
                <a:srgbClr val="000000"/>
              </a:solidFill>
              <a:latin typeface="Raleway Bold"/>
              <a:ea typeface="Raleway Bold"/>
              <a:cs typeface="Raleway Bold"/>
              <a:sym typeface="Raleway Bold"/>
            </a:endParaRPr>
          </a:p>
        </p:txBody>
      </p:sp>
      <p:sp>
        <p:nvSpPr>
          <p:cNvPr id="11" name="TextBox 11"/>
          <p:cNvSpPr txBox="1"/>
          <p:nvPr/>
        </p:nvSpPr>
        <p:spPr>
          <a:xfrm>
            <a:off x="2841899" y="3134770"/>
            <a:ext cx="3464930" cy="726686"/>
          </a:xfrm>
          <a:prstGeom prst="rect">
            <a:avLst/>
          </a:prstGeom>
        </p:spPr>
        <p:txBody>
          <a:bodyPr lIns="0" tIns="0" rIns="0" bIns="0" rtlCol="0" anchor="t">
            <a:spAutoFit/>
          </a:bodyPr>
          <a:lstStyle/>
          <a:p>
            <a:pPr algn="l">
              <a:lnSpc>
                <a:spcPts val="2996"/>
              </a:lnSpc>
            </a:pPr>
            <a:r>
              <a:rPr lang="en-US" sz="2140" b="1">
                <a:solidFill>
                  <a:srgbClr val="1775D5"/>
                </a:solidFill>
                <a:latin typeface="Raleway Bold"/>
                <a:ea typeface="Raleway Bold"/>
                <a:cs typeface="Raleway Bold"/>
                <a:sym typeface="Raleway Bold"/>
              </a:rPr>
              <a:t>Thermal efficiency proxy</a:t>
            </a:r>
          </a:p>
          <a:p>
            <a:pPr algn="l">
              <a:lnSpc>
                <a:spcPts val="2996"/>
              </a:lnSpc>
            </a:pPr>
            <a:endParaRPr lang="en-US" sz="2140" b="1">
              <a:solidFill>
                <a:srgbClr val="1775D5"/>
              </a:solidFill>
              <a:latin typeface="Raleway Bold"/>
              <a:ea typeface="Raleway Bold"/>
              <a:cs typeface="Raleway Bold"/>
              <a:sym typeface="Raleway Bold"/>
            </a:endParaRPr>
          </a:p>
        </p:txBody>
      </p:sp>
      <p:sp>
        <p:nvSpPr>
          <p:cNvPr id="12" name="TextBox 12"/>
          <p:cNvSpPr txBox="1"/>
          <p:nvPr/>
        </p:nvSpPr>
        <p:spPr>
          <a:xfrm>
            <a:off x="1901003" y="3161585"/>
            <a:ext cx="940896" cy="779746"/>
          </a:xfrm>
          <a:prstGeom prst="rect">
            <a:avLst/>
          </a:prstGeom>
        </p:spPr>
        <p:txBody>
          <a:bodyPr lIns="0" tIns="0" rIns="0" bIns="0" rtlCol="0" anchor="t">
            <a:spAutoFit/>
          </a:bodyPr>
          <a:lstStyle/>
          <a:p>
            <a:pPr algn="ctr">
              <a:lnSpc>
                <a:spcPts val="6325"/>
              </a:lnSpc>
            </a:pPr>
            <a:r>
              <a:rPr lang="en-US" sz="4518" b="1">
                <a:solidFill>
                  <a:srgbClr val="FFFFFF"/>
                </a:solidFill>
                <a:latin typeface="Raleway Bold"/>
                <a:ea typeface="Raleway Bold"/>
                <a:cs typeface="Raleway Bold"/>
                <a:sym typeface="Raleway Bold"/>
              </a:rPr>
              <a:t>1</a:t>
            </a:r>
          </a:p>
        </p:txBody>
      </p:sp>
      <p:sp>
        <p:nvSpPr>
          <p:cNvPr id="13" name="Freeform 13"/>
          <p:cNvSpPr/>
          <p:nvPr/>
        </p:nvSpPr>
        <p:spPr>
          <a:xfrm>
            <a:off x="8144585" y="4251806"/>
            <a:ext cx="4750403" cy="544137"/>
          </a:xfrm>
          <a:custGeom>
            <a:avLst/>
            <a:gdLst/>
            <a:ahLst/>
            <a:cxnLst/>
            <a:rect l="l" t="t" r="r" b="b"/>
            <a:pathLst>
              <a:path w="4750403" h="544137">
                <a:moveTo>
                  <a:pt x="0" y="0"/>
                </a:moveTo>
                <a:lnTo>
                  <a:pt x="4750403" y="0"/>
                </a:lnTo>
                <a:lnTo>
                  <a:pt x="4750403" y="544137"/>
                </a:lnTo>
                <a:lnTo>
                  <a:pt x="0" y="544137"/>
                </a:lnTo>
                <a:lnTo>
                  <a:pt x="0" y="0"/>
                </a:lnTo>
                <a:close/>
              </a:path>
            </a:pathLst>
          </a:custGeom>
          <a:blipFill>
            <a:blip r:embed="rId4">
              <a:alphaModFix amt="57000"/>
            </a:blip>
            <a:stretch>
              <a:fillRect/>
            </a:stretch>
          </a:blipFill>
        </p:spPr>
      </p:sp>
      <p:grpSp>
        <p:nvGrpSpPr>
          <p:cNvPr id="14" name="Group 14"/>
          <p:cNvGrpSpPr/>
          <p:nvPr/>
        </p:nvGrpSpPr>
        <p:grpSpPr>
          <a:xfrm>
            <a:off x="8309869" y="2900743"/>
            <a:ext cx="4419836" cy="1657039"/>
            <a:chOff x="0" y="0"/>
            <a:chExt cx="1164072" cy="436422"/>
          </a:xfrm>
        </p:grpSpPr>
        <p:sp>
          <p:nvSpPr>
            <p:cNvPr id="15" name="Freeform 15"/>
            <p:cNvSpPr/>
            <p:nvPr/>
          </p:nvSpPr>
          <p:spPr>
            <a:xfrm>
              <a:off x="0" y="0"/>
              <a:ext cx="1164072" cy="436422"/>
            </a:xfrm>
            <a:custGeom>
              <a:avLst/>
              <a:gdLst/>
              <a:ahLst/>
              <a:cxnLst/>
              <a:rect l="l" t="t" r="r" b="b"/>
              <a:pathLst>
                <a:path w="1164072" h="436422">
                  <a:moveTo>
                    <a:pt x="36784" y="0"/>
                  </a:moveTo>
                  <a:lnTo>
                    <a:pt x="1127288" y="0"/>
                  </a:lnTo>
                  <a:cubicBezTo>
                    <a:pt x="1147603" y="0"/>
                    <a:pt x="1164072" y="16469"/>
                    <a:pt x="1164072" y="36784"/>
                  </a:cubicBezTo>
                  <a:lnTo>
                    <a:pt x="1164072" y="399637"/>
                  </a:lnTo>
                  <a:cubicBezTo>
                    <a:pt x="1164072" y="409393"/>
                    <a:pt x="1160197" y="418749"/>
                    <a:pt x="1153298" y="425648"/>
                  </a:cubicBezTo>
                  <a:cubicBezTo>
                    <a:pt x="1146400" y="432546"/>
                    <a:pt x="1137044" y="436422"/>
                    <a:pt x="1127288" y="436422"/>
                  </a:cubicBezTo>
                  <a:lnTo>
                    <a:pt x="36784" y="436422"/>
                  </a:lnTo>
                  <a:cubicBezTo>
                    <a:pt x="27028" y="436422"/>
                    <a:pt x="17672" y="432546"/>
                    <a:pt x="10774" y="425648"/>
                  </a:cubicBezTo>
                  <a:cubicBezTo>
                    <a:pt x="3875" y="418749"/>
                    <a:pt x="0" y="409393"/>
                    <a:pt x="0" y="399637"/>
                  </a:cubicBezTo>
                  <a:lnTo>
                    <a:pt x="0" y="36784"/>
                  </a:lnTo>
                  <a:cubicBezTo>
                    <a:pt x="0" y="27028"/>
                    <a:pt x="3875" y="17672"/>
                    <a:pt x="10774" y="10774"/>
                  </a:cubicBezTo>
                  <a:cubicBezTo>
                    <a:pt x="17672" y="3875"/>
                    <a:pt x="27028" y="0"/>
                    <a:pt x="36784" y="0"/>
                  </a:cubicBezTo>
                  <a:close/>
                </a:path>
              </a:pathLst>
            </a:custGeom>
            <a:solidFill>
              <a:srgbClr val="FFFFFF"/>
            </a:solidFill>
          </p:spPr>
        </p:sp>
        <p:sp>
          <p:nvSpPr>
            <p:cNvPr id="16" name="TextBox 16"/>
            <p:cNvSpPr txBox="1"/>
            <p:nvPr/>
          </p:nvSpPr>
          <p:spPr>
            <a:xfrm>
              <a:off x="0" y="-47625"/>
              <a:ext cx="1164072" cy="484047"/>
            </a:xfrm>
            <a:prstGeom prst="rect">
              <a:avLst/>
            </a:prstGeom>
          </p:spPr>
          <p:txBody>
            <a:bodyPr lIns="50800" tIns="50800" rIns="50800" bIns="50800" rtlCol="0" anchor="ctr"/>
            <a:lstStyle/>
            <a:p>
              <a:pPr algn="ctr">
                <a:lnSpc>
                  <a:spcPts val="2379"/>
                </a:lnSpc>
              </a:pPr>
              <a:endParaRPr/>
            </a:p>
          </p:txBody>
        </p:sp>
      </p:grpSp>
      <p:sp>
        <p:nvSpPr>
          <p:cNvPr id="17" name="Freeform 17"/>
          <p:cNvSpPr/>
          <p:nvPr/>
        </p:nvSpPr>
        <p:spPr>
          <a:xfrm rot="-5400000">
            <a:off x="7841206" y="2994011"/>
            <a:ext cx="2409405" cy="1204702"/>
          </a:xfrm>
          <a:custGeom>
            <a:avLst/>
            <a:gdLst/>
            <a:ahLst/>
            <a:cxnLst/>
            <a:rect l="l" t="t" r="r" b="b"/>
            <a:pathLst>
              <a:path w="2409405" h="1204702">
                <a:moveTo>
                  <a:pt x="0" y="0"/>
                </a:moveTo>
                <a:lnTo>
                  <a:pt x="2409405" y="0"/>
                </a:lnTo>
                <a:lnTo>
                  <a:pt x="2409405" y="1204702"/>
                </a:lnTo>
                <a:lnTo>
                  <a:pt x="0" y="120470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8" name="TextBox 18"/>
          <p:cNvSpPr txBox="1"/>
          <p:nvPr/>
        </p:nvSpPr>
        <p:spPr>
          <a:xfrm>
            <a:off x="9648259" y="3417804"/>
            <a:ext cx="2807446" cy="999490"/>
          </a:xfrm>
          <a:prstGeom prst="rect">
            <a:avLst/>
          </a:prstGeom>
        </p:spPr>
        <p:txBody>
          <a:bodyPr lIns="0" tIns="0" rIns="0" bIns="0" rtlCol="0" anchor="t">
            <a:spAutoFit/>
          </a:bodyPr>
          <a:lstStyle/>
          <a:p>
            <a:pPr algn="l">
              <a:lnSpc>
                <a:spcPts val="2659"/>
              </a:lnSpc>
            </a:pPr>
            <a:r>
              <a:rPr lang="en-US" sz="1899" b="1">
                <a:solidFill>
                  <a:srgbClr val="000000"/>
                </a:solidFill>
                <a:latin typeface="Raleway Bold"/>
                <a:ea typeface="Raleway Bold"/>
                <a:cs typeface="Raleway Bold"/>
                <a:sym typeface="Raleway Bold"/>
              </a:rPr>
              <a:t>steam_pressure / steam_temperature</a:t>
            </a:r>
          </a:p>
          <a:p>
            <a:pPr algn="l">
              <a:lnSpc>
                <a:spcPts val="2659"/>
              </a:lnSpc>
            </a:pPr>
            <a:endParaRPr lang="en-US" sz="1899" b="1">
              <a:solidFill>
                <a:srgbClr val="000000"/>
              </a:solidFill>
              <a:latin typeface="Raleway Bold"/>
              <a:ea typeface="Raleway Bold"/>
              <a:cs typeface="Raleway Bold"/>
              <a:sym typeface="Raleway Bold"/>
            </a:endParaRPr>
          </a:p>
        </p:txBody>
      </p:sp>
      <p:sp>
        <p:nvSpPr>
          <p:cNvPr id="19" name="TextBox 19"/>
          <p:cNvSpPr txBox="1"/>
          <p:nvPr/>
        </p:nvSpPr>
        <p:spPr>
          <a:xfrm>
            <a:off x="9468403" y="2937872"/>
            <a:ext cx="3081445" cy="375285"/>
          </a:xfrm>
          <a:prstGeom prst="rect">
            <a:avLst/>
          </a:prstGeom>
        </p:spPr>
        <p:txBody>
          <a:bodyPr lIns="0" tIns="0" rIns="0" bIns="0" rtlCol="0" anchor="t">
            <a:spAutoFit/>
          </a:bodyPr>
          <a:lstStyle/>
          <a:p>
            <a:pPr algn="l">
              <a:lnSpc>
                <a:spcPts val="2939"/>
              </a:lnSpc>
            </a:pPr>
            <a:r>
              <a:rPr lang="en-US" sz="2099" b="1">
                <a:solidFill>
                  <a:srgbClr val="08BF71"/>
                </a:solidFill>
                <a:latin typeface="Raleway Bold"/>
                <a:ea typeface="Raleway Bold"/>
                <a:cs typeface="Raleway Bold"/>
                <a:sym typeface="Raleway Bold"/>
              </a:rPr>
              <a:t>Boiler stress indicator</a:t>
            </a:r>
          </a:p>
        </p:txBody>
      </p:sp>
      <p:sp>
        <p:nvSpPr>
          <p:cNvPr id="20" name="TextBox 20"/>
          <p:cNvSpPr txBox="1"/>
          <p:nvPr/>
        </p:nvSpPr>
        <p:spPr>
          <a:xfrm>
            <a:off x="8295961" y="3058570"/>
            <a:ext cx="1056307" cy="882758"/>
          </a:xfrm>
          <a:prstGeom prst="rect">
            <a:avLst/>
          </a:prstGeom>
        </p:spPr>
        <p:txBody>
          <a:bodyPr lIns="0" tIns="0" rIns="0" bIns="0" rtlCol="0" anchor="t">
            <a:spAutoFit/>
          </a:bodyPr>
          <a:lstStyle/>
          <a:p>
            <a:pPr algn="ctr">
              <a:lnSpc>
                <a:spcPts val="7101"/>
              </a:lnSpc>
            </a:pPr>
            <a:r>
              <a:rPr lang="en-US" sz="5072" b="1">
                <a:solidFill>
                  <a:srgbClr val="FFFFFF"/>
                </a:solidFill>
                <a:latin typeface="Raleway Bold"/>
                <a:ea typeface="Raleway Bold"/>
                <a:cs typeface="Raleway Bold"/>
                <a:sym typeface="Raleway Bold"/>
              </a:rPr>
              <a:t>3</a:t>
            </a:r>
          </a:p>
        </p:txBody>
      </p:sp>
      <p:sp>
        <p:nvSpPr>
          <p:cNvPr id="21" name="Freeform 21"/>
          <p:cNvSpPr/>
          <p:nvPr/>
        </p:nvSpPr>
        <p:spPr>
          <a:xfrm>
            <a:off x="4464610" y="6623741"/>
            <a:ext cx="4750403" cy="544137"/>
          </a:xfrm>
          <a:custGeom>
            <a:avLst/>
            <a:gdLst/>
            <a:ahLst/>
            <a:cxnLst/>
            <a:rect l="l" t="t" r="r" b="b"/>
            <a:pathLst>
              <a:path w="4750403" h="544137">
                <a:moveTo>
                  <a:pt x="0" y="0"/>
                </a:moveTo>
                <a:lnTo>
                  <a:pt x="4750402" y="0"/>
                </a:lnTo>
                <a:lnTo>
                  <a:pt x="4750402" y="544137"/>
                </a:lnTo>
                <a:lnTo>
                  <a:pt x="0" y="544137"/>
                </a:lnTo>
                <a:lnTo>
                  <a:pt x="0" y="0"/>
                </a:lnTo>
                <a:close/>
              </a:path>
            </a:pathLst>
          </a:custGeom>
          <a:blipFill>
            <a:blip r:embed="rId4">
              <a:alphaModFix amt="57000"/>
            </a:blip>
            <a:stretch>
              <a:fillRect/>
            </a:stretch>
          </a:blipFill>
        </p:spPr>
      </p:sp>
      <p:grpSp>
        <p:nvGrpSpPr>
          <p:cNvPr id="22" name="Group 22"/>
          <p:cNvGrpSpPr/>
          <p:nvPr/>
        </p:nvGrpSpPr>
        <p:grpSpPr>
          <a:xfrm>
            <a:off x="4629893" y="5272678"/>
            <a:ext cx="4755925" cy="1657039"/>
            <a:chOff x="0" y="0"/>
            <a:chExt cx="1252589" cy="436422"/>
          </a:xfrm>
        </p:grpSpPr>
        <p:sp>
          <p:nvSpPr>
            <p:cNvPr id="23" name="Freeform 23"/>
            <p:cNvSpPr/>
            <p:nvPr/>
          </p:nvSpPr>
          <p:spPr>
            <a:xfrm>
              <a:off x="0" y="0"/>
              <a:ext cx="1252589" cy="436422"/>
            </a:xfrm>
            <a:custGeom>
              <a:avLst/>
              <a:gdLst/>
              <a:ahLst/>
              <a:cxnLst/>
              <a:rect l="l" t="t" r="r" b="b"/>
              <a:pathLst>
                <a:path w="1252589" h="436422">
                  <a:moveTo>
                    <a:pt x="34185" y="0"/>
                  </a:moveTo>
                  <a:lnTo>
                    <a:pt x="1218404" y="0"/>
                  </a:lnTo>
                  <a:cubicBezTo>
                    <a:pt x="1227471" y="0"/>
                    <a:pt x="1236166" y="3602"/>
                    <a:pt x="1242577" y="10012"/>
                  </a:cubicBezTo>
                  <a:cubicBezTo>
                    <a:pt x="1248988" y="16423"/>
                    <a:pt x="1252589" y="25118"/>
                    <a:pt x="1252589" y="34185"/>
                  </a:cubicBezTo>
                  <a:lnTo>
                    <a:pt x="1252589" y="402237"/>
                  </a:lnTo>
                  <a:cubicBezTo>
                    <a:pt x="1252589" y="421117"/>
                    <a:pt x="1237284" y="436422"/>
                    <a:pt x="1218404" y="436422"/>
                  </a:cubicBezTo>
                  <a:lnTo>
                    <a:pt x="34185" y="436422"/>
                  </a:lnTo>
                  <a:cubicBezTo>
                    <a:pt x="15305" y="436422"/>
                    <a:pt x="0" y="421117"/>
                    <a:pt x="0" y="402237"/>
                  </a:cubicBezTo>
                  <a:lnTo>
                    <a:pt x="0" y="34185"/>
                  </a:lnTo>
                  <a:cubicBezTo>
                    <a:pt x="0" y="15305"/>
                    <a:pt x="15305" y="0"/>
                    <a:pt x="34185" y="0"/>
                  </a:cubicBezTo>
                  <a:close/>
                </a:path>
              </a:pathLst>
            </a:custGeom>
            <a:solidFill>
              <a:srgbClr val="FFFFFF"/>
            </a:solidFill>
          </p:spPr>
        </p:sp>
        <p:sp>
          <p:nvSpPr>
            <p:cNvPr id="24" name="TextBox 24"/>
            <p:cNvSpPr txBox="1"/>
            <p:nvPr/>
          </p:nvSpPr>
          <p:spPr>
            <a:xfrm>
              <a:off x="0" y="-47625"/>
              <a:ext cx="1252589" cy="484047"/>
            </a:xfrm>
            <a:prstGeom prst="rect">
              <a:avLst/>
            </a:prstGeom>
          </p:spPr>
          <p:txBody>
            <a:bodyPr lIns="50800" tIns="50800" rIns="50800" bIns="50800" rtlCol="0" anchor="ctr"/>
            <a:lstStyle/>
            <a:p>
              <a:pPr algn="ctr">
                <a:lnSpc>
                  <a:spcPts val="2379"/>
                </a:lnSpc>
              </a:pPr>
              <a:endParaRPr/>
            </a:p>
          </p:txBody>
        </p:sp>
      </p:grpSp>
      <p:sp>
        <p:nvSpPr>
          <p:cNvPr id="25" name="Freeform 25"/>
          <p:cNvSpPr/>
          <p:nvPr/>
        </p:nvSpPr>
        <p:spPr>
          <a:xfrm rot="-5400000">
            <a:off x="4092595" y="5535472"/>
            <a:ext cx="2500918" cy="1250459"/>
          </a:xfrm>
          <a:custGeom>
            <a:avLst/>
            <a:gdLst/>
            <a:ahLst/>
            <a:cxnLst/>
            <a:rect l="l" t="t" r="r" b="b"/>
            <a:pathLst>
              <a:path w="2500918" h="1250459">
                <a:moveTo>
                  <a:pt x="0" y="0"/>
                </a:moveTo>
                <a:lnTo>
                  <a:pt x="2500918" y="0"/>
                </a:lnTo>
                <a:lnTo>
                  <a:pt x="2500918" y="1250460"/>
                </a:lnTo>
                <a:lnTo>
                  <a:pt x="0" y="125046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6" name="TextBox 26"/>
          <p:cNvSpPr txBox="1"/>
          <p:nvPr/>
        </p:nvSpPr>
        <p:spPr>
          <a:xfrm>
            <a:off x="5968284" y="5896319"/>
            <a:ext cx="3500119" cy="999490"/>
          </a:xfrm>
          <a:prstGeom prst="rect">
            <a:avLst/>
          </a:prstGeom>
        </p:spPr>
        <p:txBody>
          <a:bodyPr lIns="0" tIns="0" rIns="0" bIns="0" rtlCol="0" anchor="t">
            <a:spAutoFit/>
          </a:bodyPr>
          <a:lstStyle/>
          <a:p>
            <a:pPr algn="l">
              <a:lnSpc>
                <a:spcPts val="2659"/>
              </a:lnSpc>
            </a:pPr>
            <a:r>
              <a:rPr lang="en-US" sz="1899" b="1">
                <a:solidFill>
                  <a:srgbClr val="000000"/>
                </a:solidFill>
                <a:latin typeface="Raleway Bold"/>
                <a:ea typeface="Raleway Bold"/>
                <a:cs typeface="Raleway Bold"/>
                <a:sym typeface="Raleway Bold"/>
              </a:rPr>
              <a:t>water_flow_rate → steam_pressure correlation</a:t>
            </a:r>
          </a:p>
          <a:p>
            <a:pPr algn="l">
              <a:lnSpc>
                <a:spcPts val="2659"/>
              </a:lnSpc>
            </a:pPr>
            <a:endParaRPr lang="en-US" sz="1899" b="1">
              <a:solidFill>
                <a:srgbClr val="000000"/>
              </a:solidFill>
              <a:latin typeface="Raleway Bold"/>
              <a:ea typeface="Raleway Bold"/>
              <a:cs typeface="Raleway Bold"/>
              <a:sym typeface="Raleway Bold"/>
            </a:endParaRPr>
          </a:p>
        </p:txBody>
      </p:sp>
      <p:sp>
        <p:nvSpPr>
          <p:cNvPr id="27" name="TextBox 27"/>
          <p:cNvSpPr txBox="1"/>
          <p:nvPr/>
        </p:nvSpPr>
        <p:spPr>
          <a:xfrm>
            <a:off x="5800562" y="5413942"/>
            <a:ext cx="3980416" cy="746760"/>
          </a:xfrm>
          <a:prstGeom prst="rect">
            <a:avLst/>
          </a:prstGeom>
        </p:spPr>
        <p:txBody>
          <a:bodyPr lIns="0" tIns="0" rIns="0" bIns="0" rtlCol="0" anchor="t">
            <a:spAutoFit/>
          </a:bodyPr>
          <a:lstStyle/>
          <a:p>
            <a:pPr algn="l">
              <a:lnSpc>
                <a:spcPts val="2939"/>
              </a:lnSpc>
            </a:pPr>
            <a:r>
              <a:rPr lang="en-US" sz="2099" b="1">
                <a:solidFill>
                  <a:srgbClr val="01A2B1"/>
                </a:solidFill>
                <a:latin typeface="Raleway Bold"/>
                <a:ea typeface="Raleway Bold"/>
                <a:cs typeface="Raleway Bold"/>
                <a:sym typeface="Raleway Bold"/>
              </a:rPr>
              <a:t>Water-to-steam consistency</a:t>
            </a:r>
          </a:p>
          <a:p>
            <a:pPr algn="l">
              <a:lnSpc>
                <a:spcPts val="2939"/>
              </a:lnSpc>
            </a:pPr>
            <a:endParaRPr lang="en-US" sz="2099" b="1">
              <a:solidFill>
                <a:srgbClr val="01A2B1"/>
              </a:solidFill>
              <a:latin typeface="Raleway Bold"/>
              <a:ea typeface="Raleway Bold"/>
              <a:cs typeface="Raleway Bold"/>
              <a:sym typeface="Raleway Bold"/>
            </a:endParaRPr>
          </a:p>
        </p:txBody>
      </p:sp>
      <p:sp>
        <p:nvSpPr>
          <p:cNvPr id="28" name="TextBox 28"/>
          <p:cNvSpPr txBox="1"/>
          <p:nvPr/>
        </p:nvSpPr>
        <p:spPr>
          <a:xfrm>
            <a:off x="4994719" y="5822423"/>
            <a:ext cx="583070" cy="490855"/>
          </a:xfrm>
          <a:prstGeom prst="rect">
            <a:avLst/>
          </a:prstGeom>
        </p:spPr>
        <p:txBody>
          <a:bodyPr lIns="0" tIns="0" rIns="0" bIns="0" rtlCol="0" anchor="t">
            <a:spAutoFit/>
          </a:bodyPr>
          <a:lstStyle/>
          <a:p>
            <a:pPr algn="ctr">
              <a:lnSpc>
                <a:spcPts val="3919"/>
              </a:lnSpc>
            </a:pPr>
            <a:r>
              <a:rPr lang="en-US" sz="2799" b="1">
                <a:solidFill>
                  <a:srgbClr val="FFFFFF"/>
                </a:solidFill>
                <a:latin typeface="Raleway Bold"/>
                <a:ea typeface="Raleway Bold"/>
                <a:cs typeface="Raleway Bold"/>
                <a:sym typeface="Raleway Bold"/>
              </a:rPr>
              <a:t>2</a:t>
            </a:r>
          </a:p>
        </p:txBody>
      </p:sp>
      <p:sp>
        <p:nvSpPr>
          <p:cNvPr id="29" name="Freeform 29"/>
          <p:cNvSpPr/>
          <p:nvPr/>
        </p:nvSpPr>
        <p:spPr>
          <a:xfrm>
            <a:off x="11634061" y="6623741"/>
            <a:ext cx="4750403" cy="544137"/>
          </a:xfrm>
          <a:custGeom>
            <a:avLst/>
            <a:gdLst/>
            <a:ahLst/>
            <a:cxnLst/>
            <a:rect l="l" t="t" r="r" b="b"/>
            <a:pathLst>
              <a:path w="4750403" h="544137">
                <a:moveTo>
                  <a:pt x="0" y="0"/>
                </a:moveTo>
                <a:lnTo>
                  <a:pt x="4750403" y="0"/>
                </a:lnTo>
                <a:lnTo>
                  <a:pt x="4750403" y="544137"/>
                </a:lnTo>
                <a:lnTo>
                  <a:pt x="0" y="544137"/>
                </a:lnTo>
                <a:lnTo>
                  <a:pt x="0" y="0"/>
                </a:lnTo>
                <a:close/>
              </a:path>
            </a:pathLst>
          </a:custGeom>
          <a:blipFill>
            <a:blip r:embed="rId4">
              <a:alphaModFix amt="57000"/>
            </a:blip>
            <a:stretch>
              <a:fillRect/>
            </a:stretch>
          </a:blipFill>
        </p:spPr>
      </p:sp>
      <p:grpSp>
        <p:nvGrpSpPr>
          <p:cNvPr id="30" name="Group 30"/>
          <p:cNvGrpSpPr/>
          <p:nvPr/>
        </p:nvGrpSpPr>
        <p:grpSpPr>
          <a:xfrm>
            <a:off x="11799344" y="5272678"/>
            <a:ext cx="4756996" cy="1657039"/>
            <a:chOff x="0" y="0"/>
            <a:chExt cx="1252871" cy="436422"/>
          </a:xfrm>
        </p:grpSpPr>
        <p:sp>
          <p:nvSpPr>
            <p:cNvPr id="31" name="Freeform 31"/>
            <p:cNvSpPr/>
            <p:nvPr/>
          </p:nvSpPr>
          <p:spPr>
            <a:xfrm>
              <a:off x="0" y="0"/>
              <a:ext cx="1252871" cy="436422"/>
            </a:xfrm>
            <a:custGeom>
              <a:avLst/>
              <a:gdLst/>
              <a:ahLst/>
              <a:cxnLst/>
              <a:rect l="l" t="t" r="r" b="b"/>
              <a:pathLst>
                <a:path w="1252871" h="436422">
                  <a:moveTo>
                    <a:pt x="34177" y="0"/>
                  </a:moveTo>
                  <a:lnTo>
                    <a:pt x="1218694" y="0"/>
                  </a:lnTo>
                  <a:cubicBezTo>
                    <a:pt x="1227758" y="0"/>
                    <a:pt x="1236452" y="3601"/>
                    <a:pt x="1242861" y="10010"/>
                  </a:cubicBezTo>
                  <a:cubicBezTo>
                    <a:pt x="1249271" y="16420"/>
                    <a:pt x="1252871" y="25113"/>
                    <a:pt x="1252871" y="34177"/>
                  </a:cubicBezTo>
                  <a:lnTo>
                    <a:pt x="1252871" y="402245"/>
                  </a:lnTo>
                  <a:cubicBezTo>
                    <a:pt x="1252871" y="411309"/>
                    <a:pt x="1249271" y="420002"/>
                    <a:pt x="1242861" y="426411"/>
                  </a:cubicBezTo>
                  <a:cubicBezTo>
                    <a:pt x="1236452" y="432821"/>
                    <a:pt x="1227758" y="436422"/>
                    <a:pt x="1218694" y="436422"/>
                  </a:cubicBezTo>
                  <a:lnTo>
                    <a:pt x="34177" y="436422"/>
                  </a:lnTo>
                  <a:cubicBezTo>
                    <a:pt x="25113" y="436422"/>
                    <a:pt x="16420" y="432821"/>
                    <a:pt x="10010" y="426411"/>
                  </a:cubicBezTo>
                  <a:cubicBezTo>
                    <a:pt x="3601" y="420002"/>
                    <a:pt x="0" y="411309"/>
                    <a:pt x="0" y="402245"/>
                  </a:cubicBezTo>
                  <a:lnTo>
                    <a:pt x="0" y="34177"/>
                  </a:lnTo>
                  <a:cubicBezTo>
                    <a:pt x="0" y="25113"/>
                    <a:pt x="3601" y="16420"/>
                    <a:pt x="10010" y="10010"/>
                  </a:cubicBezTo>
                  <a:cubicBezTo>
                    <a:pt x="16420" y="3601"/>
                    <a:pt x="25113" y="0"/>
                    <a:pt x="34177" y="0"/>
                  </a:cubicBezTo>
                  <a:close/>
                </a:path>
              </a:pathLst>
            </a:custGeom>
            <a:solidFill>
              <a:srgbClr val="FFFFFF"/>
            </a:solidFill>
          </p:spPr>
        </p:sp>
        <p:sp>
          <p:nvSpPr>
            <p:cNvPr id="32" name="TextBox 32"/>
            <p:cNvSpPr txBox="1"/>
            <p:nvPr/>
          </p:nvSpPr>
          <p:spPr>
            <a:xfrm>
              <a:off x="0" y="-47625"/>
              <a:ext cx="1252871" cy="484047"/>
            </a:xfrm>
            <a:prstGeom prst="rect">
              <a:avLst/>
            </a:prstGeom>
          </p:spPr>
          <p:txBody>
            <a:bodyPr lIns="50800" tIns="50800" rIns="50800" bIns="50800" rtlCol="0" anchor="ctr"/>
            <a:lstStyle/>
            <a:p>
              <a:pPr algn="ctr">
                <a:lnSpc>
                  <a:spcPts val="2379"/>
                </a:lnSpc>
              </a:pPr>
              <a:endParaRPr/>
            </a:p>
          </p:txBody>
        </p:sp>
      </p:grpSp>
      <p:sp>
        <p:nvSpPr>
          <p:cNvPr id="33" name="Freeform 33"/>
          <p:cNvSpPr/>
          <p:nvPr/>
        </p:nvSpPr>
        <p:spPr>
          <a:xfrm rot="-5400000">
            <a:off x="11363881" y="5503227"/>
            <a:ext cx="2371935" cy="1185968"/>
          </a:xfrm>
          <a:custGeom>
            <a:avLst/>
            <a:gdLst/>
            <a:ahLst/>
            <a:cxnLst/>
            <a:rect l="l" t="t" r="r" b="b"/>
            <a:pathLst>
              <a:path w="2371935" h="1185968">
                <a:moveTo>
                  <a:pt x="0" y="0"/>
                </a:moveTo>
                <a:lnTo>
                  <a:pt x="2371935" y="0"/>
                </a:lnTo>
                <a:lnTo>
                  <a:pt x="2371935" y="1185967"/>
                </a:lnTo>
                <a:lnTo>
                  <a:pt x="0" y="118596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4" name="TextBox 34"/>
          <p:cNvSpPr txBox="1"/>
          <p:nvPr/>
        </p:nvSpPr>
        <p:spPr>
          <a:xfrm>
            <a:off x="13371432" y="5841473"/>
            <a:ext cx="2721733" cy="999490"/>
          </a:xfrm>
          <a:prstGeom prst="rect">
            <a:avLst/>
          </a:prstGeom>
        </p:spPr>
        <p:txBody>
          <a:bodyPr lIns="0" tIns="0" rIns="0" bIns="0" rtlCol="0" anchor="t">
            <a:spAutoFit/>
          </a:bodyPr>
          <a:lstStyle/>
          <a:p>
            <a:pPr algn="l">
              <a:lnSpc>
                <a:spcPts val="2659"/>
              </a:lnSpc>
            </a:pPr>
            <a:r>
              <a:rPr lang="en-US" sz="1899" b="1">
                <a:solidFill>
                  <a:srgbClr val="000000"/>
                </a:solidFill>
                <a:latin typeface="Raleway Bold"/>
                <a:ea typeface="Raleway Bold"/>
                <a:cs typeface="Raleway Bold"/>
                <a:sym typeface="Raleway Bold"/>
              </a:rPr>
              <a:t>fuel_rate_proxy − power_output</a:t>
            </a:r>
          </a:p>
          <a:p>
            <a:pPr algn="l">
              <a:lnSpc>
                <a:spcPts val="2659"/>
              </a:lnSpc>
            </a:pPr>
            <a:endParaRPr lang="en-US" sz="1899" b="1">
              <a:solidFill>
                <a:srgbClr val="000000"/>
              </a:solidFill>
              <a:latin typeface="Raleway Bold"/>
              <a:ea typeface="Raleway Bold"/>
              <a:cs typeface="Raleway Bold"/>
              <a:sym typeface="Raleway Bold"/>
            </a:endParaRPr>
          </a:p>
        </p:txBody>
      </p:sp>
      <p:sp>
        <p:nvSpPr>
          <p:cNvPr id="35" name="AutoShape 35"/>
          <p:cNvSpPr/>
          <p:nvPr/>
        </p:nvSpPr>
        <p:spPr>
          <a:xfrm flipH="1">
            <a:off x="12613965" y="6101197"/>
            <a:ext cx="3942375" cy="2924803"/>
          </a:xfrm>
          <a:prstGeom prst="line">
            <a:avLst/>
          </a:prstGeom>
          <a:ln w="38100" cap="flat">
            <a:solidFill>
              <a:srgbClr val="FFBE24"/>
            </a:solidFill>
            <a:prstDash val="solid"/>
            <a:headEnd type="none" w="sm" len="sm"/>
            <a:tailEnd type="none" w="sm" len="sm"/>
          </a:ln>
        </p:spPr>
      </p:sp>
      <p:sp>
        <p:nvSpPr>
          <p:cNvPr id="36" name="TextBox 36"/>
          <p:cNvSpPr txBox="1"/>
          <p:nvPr/>
        </p:nvSpPr>
        <p:spPr>
          <a:xfrm>
            <a:off x="12894988" y="5384599"/>
            <a:ext cx="3868780" cy="746760"/>
          </a:xfrm>
          <a:prstGeom prst="rect">
            <a:avLst/>
          </a:prstGeom>
        </p:spPr>
        <p:txBody>
          <a:bodyPr lIns="0" tIns="0" rIns="0" bIns="0" rtlCol="0" anchor="t">
            <a:spAutoFit/>
          </a:bodyPr>
          <a:lstStyle/>
          <a:p>
            <a:pPr algn="l">
              <a:lnSpc>
                <a:spcPts val="2939"/>
              </a:lnSpc>
            </a:pPr>
            <a:r>
              <a:rPr lang="en-US" sz="2099" b="1">
                <a:solidFill>
                  <a:srgbClr val="FFBE24"/>
                </a:solidFill>
                <a:latin typeface="Raleway Bold"/>
                <a:ea typeface="Raleway Bold"/>
                <a:cs typeface="Raleway Bold"/>
                <a:sym typeface="Raleway Bold"/>
              </a:rPr>
              <a:t>Energy imbalance indicator</a:t>
            </a:r>
          </a:p>
          <a:p>
            <a:pPr algn="l">
              <a:lnSpc>
                <a:spcPts val="2939"/>
              </a:lnSpc>
            </a:pPr>
            <a:endParaRPr lang="en-US" sz="2099" b="1">
              <a:solidFill>
                <a:srgbClr val="FFBE24"/>
              </a:solidFill>
              <a:latin typeface="Raleway Bold"/>
              <a:ea typeface="Raleway Bold"/>
              <a:cs typeface="Raleway Bold"/>
              <a:sym typeface="Raleway Bold"/>
            </a:endParaRPr>
          </a:p>
        </p:txBody>
      </p:sp>
      <p:sp>
        <p:nvSpPr>
          <p:cNvPr id="37" name="TextBox 37"/>
          <p:cNvSpPr txBox="1"/>
          <p:nvPr/>
        </p:nvSpPr>
        <p:spPr>
          <a:xfrm>
            <a:off x="11809802" y="5536036"/>
            <a:ext cx="937438" cy="777231"/>
          </a:xfrm>
          <a:prstGeom prst="rect">
            <a:avLst/>
          </a:prstGeom>
        </p:spPr>
        <p:txBody>
          <a:bodyPr lIns="0" tIns="0" rIns="0" bIns="0" rtlCol="0" anchor="t">
            <a:spAutoFit/>
          </a:bodyPr>
          <a:lstStyle/>
          <a:p>
            <a:pPr algn="ctr">
              <a:lnSpc>
                <a:spcPts val="6302"/>
              </a:lnSpc>
            </a:pPr>
            <a:r>
              <a:rPr lang="en-US" sz="4501" b="1">
                <a:solidFill>
                  <a:srgbClr val="FFFFFF"/>
                </a:solidFill>
                <a:latin typeface="Raleway Bold"/>
                <a:ea typeface="Raleway Bold"/>
                <a:cs typeface="Raleway Bold"/>
                <a:sym typeface="Raleway Bold"/>
              </a:rPr>
              <a:t>4</a:t>
            </a:r>
          </a:p>
        </p:txBody>
      </p:sp>
      <p:sp>
        <p:nvSpPr>
          <p:cNvPr id="38" name="AutoShape 38"/>
          <p:cNvSpPr/>
          <p:nvPr/>
        </p:nvSpPr>
        <p:spPr>
          <a:xfrm>
            <a:off x="4055035" y="4557781"/>
            <a:ext cx="0" cy="4468219"/>
          </a:xfrm>
          <a:prstGeom prst="line">
            <a:avLst/>
          </a:prstGeom>
          <a:ln w="38100" cap="flat">
            <a:solidFill>
              <a:srgbClr val="1675D5"/>
            </a:solidFill>
            <a:prstDash val="solid"/>
            <a:headEnd type="none" w="sm" len="sm"/>
            <a:tailEnd type="none" w="sm" len="sm"/>
          </a:ln>
        </p:spPr>
      </p:sp>
      <p:sp>
        <p:nvSpPr>
          <p:cNvPr id="39" name="AutoShape 39"/>
          <p:cNvSpPr/>
          <p:nvPr/>
        </p:nvSpPr>
        <p:spPr>
          <a:xfrm>
            <a:off x="10866827" y="4557781"/>
            <a:ext cx="0" cy="3891667"/>
          </a:xfrm>
          <a:prstGeom prst="line">
            <a:avLst/>
          </a:prstGeom>
          <a:ln w="38100" cap="flat">
            <a:solidFill>
              <a:srgbClr val="27C276"/>
            </a:solidFill>
            <a:prstDash val="solid"/>
            <a:headEnd type="none" w="sm" len="sm"/>
            <a:tailEnd type="none" w="sm" len="sm"/>
          </a:ln>
        </p:spPr>
      </p:sp>
      <p:sp>
        <p:nvSpPr>
          <p:cNvPr id="40" name="AutoShape 40"/>
          <p:cNvSpPr/>
          <p:nvPr/>
        </p:nvSpPr>
        <p:spPr>
          <a:xfrm flipH="1">
            <a:off x="9648259" y="6223919"/>
            <a:ext cx="222225" cy="1803549"/>
          </a:xfrm>
          <a:prstGeom prst="line">
            <a:avLst/>
          </a:prstGeom>
          <a:ln w="38100" cap="flat">
            <a:solidFill>
              <a:srgbClr val="01A2B1"/>
            </a:solidFill>
            <a:prstDash val="solid"/>
            <a:headEnd type="none" w="sm" len="sm"/>
            <a:tailEnd type="none" w="sm" len="sm"/>
          </a:ln>
        </p:spPr>
      </p:sp>
      <p:grpSp>
        <p:nvGrpSpPr>
          <p:cNvPr id="41" name="Group 41"/>
          <p:cNvGrpSpPr/>
          <p:nvPr/>
        </p:nvGrpSpPr>
        <p:grpSpPr>
          <a:xfrm>
            <a:off x="16746302" y="8655081"/>
            <a:ext cx="1541698" cy="1631919"/>
            <a:chOff x="0" y="0"/>
            <a:chExt cx="2055597" cy="2175892"/>
          </a:xfrm>
        </p:grpSpPr>
        <p:sp>
          <p:nvSpPr>
            <p:cNvPr id="42" name="Freeform 42"/>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13"/>
              <a:stretch>
                <a:fillRect l="-2925" r="-2924"/>
              </a:stretch>
            </a:blipFill>
          </p:spPr>
        </p:sp>
      </p:grpSp>
      <p:sp>
        <p:nvSpPr>
          <p:cNvPr id="43" name="Freeform 43"/>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1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967250" y="1009650"/>
            <a:ext cx="16353499" cy="2277244"/>
          </a:xfrm>
          <a:prstGeom prst="rect">
            <a:avLst/>
          </a:prstGeom>
        </p:spPr>
        <p:txBody>
          <a:bodyPr lIns="0" tIns="0" rIns="0" bIns="0" rtlCol="0" anchor="t">
            <a:spAutoFit/>
          </a:bodyPr>
          <a:lstStyle/>
          <a:p>
            <a:pPr algn="ctr">
              <a:lnSpc>
                <a:spcPts val="14981"/>
              </a:lnSpc>
            </a:pPr>
            <a:r>
              <a:rPr lang="en-US" sz="14833" b="1" spc="-726">
                <a:solidFill>
                  <a:srgbClr val="13222B"/>
                </a:solidFill>
                <a:latin typeface="Arial MT Pro Bold"/>
                <a:ea typeface="Arial MT Pro Bold"/>
                <a:cs typeface="Arial MT Pro Bold"/>
                <a:sym typeface="Arial MT Pro Bold"/>
              </a:rPr>
              <a:t>Model Development</a:t>
            </a:r>
          </a:p>
        </p:txBody>
      </p:sp>
      <p:grpSp>
        <p:nvGrpSpPr>
          <p:cNvPr id="3" name="Group 3"/>
          <p:cNvGrpSpPr/>
          <p:nvPr/>
        </p:nvGrpSpPr>
        <p:grpSpPr>
          <a:xfrm>
            <a:off x="-2757488" y="3057161"/>
            <a:ext cx="23802975" cy="2380297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28700" y="-1433223"/>
            <a:ext cx="16230600" cy="3591020"/>
          </a:xfrm>
          <a:custGeom>
            <a:avLst/>
            <a:gdLst/>
            <a:ahLst/>
            <a:cxnLst/>
            <a:rect l="l" t="t" r="r" b="b"/>
            <a:pathLst>
              <a:path w="16230600" h="3591020">
                <a:moveTo>
                  <a:pt x="0" y="0"/>
                </a:moveTo>
                <a:lnTo>
                  <a:pt x="16230600" y="0"/>
                </a:lnTo>
                <a:lnTo>
                  <a:pt x="16230600" y="3591020"/>
                </a:lnTo>
                <a:lnTo>
                  <a:pt x="0" y="3591020"/>
                </a:lnTo>
                <a:lnTo>
                  <a:pt x="0" y="0"/>
                </a:lnTo>
                <a:close/>
              </a:path>
            </a:pathLst>
          </a:custGeom>
          <a:blipFill>
            <a:blip r:embed="rId2"/>
            <a:stretch>
              <a:fillRect/>
            </a:stretch>
          </a:blipFill>
        </p:spPr>
      </p:sp>
      <p:sp>
        <p:nvSpPr>
          <p:cNvPr id="7" name="Freeform 7"/>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3"/>
            <a:stretch>
              <a:fillRect/>
            </a:stretch>
          </a:blipFill>
        </p:spPr>
      </p:sp>
      <p:grpSp>
        <p:nvGrpSpPr>
          <p:cNvPr id="8" name="Group 8"/>
          <p:cNvGrpSpPr/>
          <p:nvPr/>
        </p:nvGrpSpPr>
        <p:grpSpPr>
          <a:xfrm>
            <a:off x="16746302" y="8655081"/>
            <a:ext cx="1541698" cy="1631919"/>
            <a:chOff x="0" y="0"/>
            <a:chExt cx="2055597" cy="2175892"/>
          </a:xfrm>
        </p:grpSpPr>
        <p:sp>
          <p:nvSpPr>
            <p:cNvPr id="9" name="Freeform 9"/>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4"/>
              <a:stretch>
                <a:fillRect l="-2925" r="-2924"/>
              </a:stretch>
            </a:blipFill>
          </p:spPr>
        </p:sp>
      </p:grpSp>
      <p:sp>
        <p:nvSpPr>
          <p:cNvPr id="10" name="Freeform 10"/>
          <p:cNvSpPr/>
          <p:nvPr/>
        </p:nvSpPr>
        <p:spPr>
          <a:xfrm>
            <a:off x="-1363461" y="-1059244"/>
            <a:ext cx="22054201" cy="12405488"/>
          </a:xfrm>
          <a:custGeom>
            <a:avLst/>
            <a:gdLst/>
            <a:ahLst/>
            <a:cxnLst/>
            <a:rect l="l" t="t" r="r" b="b"/>
            <a:pathLst>
              <a:path w="22054201" h="12405488">
                <a:moveTo>
                  <a:pt x="0" y="0"/>
                </a:moveTo>
                <a:lnTo>
                  <a:pt x="22054201" y="0"/>
                </a:lnTo>
                <a:lnTo>
                  <a:pt x="22054201" y="12405488"/>
                </a:lnTo>
                <a:lnTo>
                  <a:pt x="0" y="12405488"/>
                </a:lnTo>
                <a:lnTo>
                  <a:pt x="0" y="0"/>
                </a:lnTo>
                <a:close/>
              </a:path>
            </a:pathLst>
          </a:custGeom>
          <a:blipFill>
            <a:blip r:embed="rId5"/>
            <a:stretch>
              <a:fillRect/>
            </a:stretch>
          </a:blipFill>
        </p:spPr>
      </p:sp>
      <p:grpSp>
        <p:nvGrpSpPr>
          <p:cNvPr id="11" name="Group 11"/>
          <p:cNvGrpSpPr/>
          <p:nvPr/>
        </p:nvGrpSpPr>
        <p:grpSpPr>
          <a:xfrm>
            <a:off x="4417485" y="7155797"/>
            <a:ext cx="9880504" cy="2727888"/>
            <a:chOff x="0" y="0"/>
            <a:chExt cx="13174005" cy="3637184"/>
          </a:xfrm>
        </p:grpSpPr>
        <p:grpSp>
          <p:nvGrpSpPr>
            <p:cNvPr id="12" name="Group 12"/>
            <p:cNvGrpSpPr/>
            <p:nvPr/>
          </p:nvGrpSpPr>
          <p:grpSpPr>
            <a:xfrm>
              <a:off x="0" y="0"/>
              <a:ext cx="6326518" cy="3637184"/>
              <a:chOff x="0" y="0"/>
              <a:chExt cx="1123151" cy="645712"/>
            </a:xfrm>
          </p:grpSpPr>
          <p:sp>
            <p:nvSpPr>
              <p:cNvPr id="13" name="Freeform 13"/>
              <p:cNvSpPr/>
              <p:nvPr/>
            </p:nvSpPr>
            <p:spPr>
              <a:xfrm>
                <a:off x="0" y="0"/>
                <a:ext cx="1123151" cy="645712"/>
              </a:xfrm>
              <a:custGeom>
                <a:avLst/>
                <a:gdLst/>
                <a:ahLst/>
                <a:cxnLst/>
                <a:rect l="l" t="t" r="r" b="b"/>
                <a:pathLst>
                  <a:path w="1123151" h="645712">
                    <a:moveTo>
                      <a:pt x="45686" y="0"/>
                    </a:moveTo>
                    <a:lnTo>
                      <a:pt x="1077465" y="0"/>
                    </a:lnTo>
                    <a:cubicBezTo>
                      <a:pt x="1089581" y="0"/>
                      <a:pt x="1101202" y="4813"/>
                      <a:pt x="1109770" y="13381"/>
                    </a:cubicBezTo>
                    <a:cubicBezTo>
                      <a:pt x="1118337" y="21949"/>
                      <a:pt x="1123151" y="33569"/>
                      <a:pt x="1123151" y="45686"/>
                    </a:cubicBezTo>
                    <a:lnTo>
                      <a:pt x="1123151" y="600026"/>
                    </a:lnTo>
                    <a:cubicBezTo>
                      <a:pt x="1123151" y="625257"/>
                      <a:pt x="1102696" y="645712"/>
                      <a:pt x="1077465" y="645712"/>
                    </a:cubicBezTo>
                    <a:lnTo>
                      <a:pt x="45686" y="645712"/>
                    </a:lnTo>
                    <a:cubicBezTo>
                      <a:pt x="20454" y="645712"/>
                      <a:pt x="0" y="625257"/>
                      <a:pt x="0" y="600026"/>
                    </a:cubicBezTo>
                    <a:lnTo>
                      <a:pt x="0" y="45686"/>
                    </a:lnTo>
                    <a:cubicBezTo>
                      <a:pt x="0" y="20454"/>
                      <a:pt x="20454" y="0"/>
                      <a:pt x="45686" y="0"/>
                    </a:cubicBezTo>
                    <a:close/>
                  </a:path>
                </a:pathLst>
              </a:custGeom>
              <a:solidFill>
                <a:srgbClr val="005B52"/>
              </a:solidFill>
              <a:ln cap="rnd">
                <a:noFill/>
                <a:prstDash val="solid"/>
                <a:round/>
              </a:ln>
            </p:spPr>
          </p:sp>
          <p:sp>
            <p:nvSpPr>
              <p:cNvPr id="14" name="TextBox 14"/>
              <p:cNvSpPr txBox="1"/>
              <p:nvPr/>
            </p:nvSpPr>
            <p:spPr>
              <a:xfrm>
                <a:off x="0" y="-38100"/>
                <a:ext cx="1123151" cy="683812"/>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847487" y="0"/>
              <a:ext cx="6326518" cy="3637184"/>
              <a:chOff x="0" y="0"/>
              <a:chExt cx="1123151" cy="645712"/>
            </a:xfrm>
          </p:grpSpPr>
          <p:sp>
            <p:nvSpPr>
              <p:cNvPr id="16" name="Freeform 16"/>
              <p:cNvSpPr/>
              <p:nvPr/>
            </p:nvSpPr>
            <p:spPr>
              <a:xfrm>
                <a:off x="0" y="0"/>
                <a:ext cx="1123151" cy="645712"/>
              </a:xfrm>
              <a:custGeom>
                <a:avLst/>
                <a:gdLst/>
                <a:ahLst/>
                <a:cxnLst/>
                <a:rect l="l" t="t" r="r" b="b"/>
                <a:pathLst>
                  <a:path w="1123151" h="645712">
                    <a:moveTo>
                      <a:pt x="45686" y="0"/>
                    </a:moveTo>
                    <a:lnTo>
                      <a:pt x="1077465" y="0"/>
                    </a:lnTo>
                    <a:cubicBezTo>
                      <a:pt x="1089581" y="0"/>
                      <a:pt x="1101202" y="4813"/>
                      <a:pt x="1109770" y="13381"/>
                    </a:cubicBezTo>
                    <a:cubicBezTo>
                      <a:pt x="1118337" y="21949"/>
                      <a:pt x="1123151" y="33569"/>
                      <a:pt x="1123151" y="45686"/>
                    </a:cubicBezTo>
                    <a:lnTo>
                      <a:pt x="1123151" y="600026"/>
                    </a:lnTo>
                    <a:cubicBezTo>
                      <a:pt x="1123151" y="625257"/>
                      <a:pt x="1102696" y="645712"/>
                      <a:pt x="1077465" y="645712"/>
                    </a:cubicBezTo>
                    <a:lnTo>
                      <a:pt x="45686" y="645712"/>
                    </a:lnTo>
                    <a:cubicBezTo>
                      <a:pt x="20454" y="645712"/>
                      <a:pt x="0" y="625257"/>
                      <a:pt x="0" y="600026"/>
                    </a:cubicBezTo>
                    <a:lnTo>
                      <a:pt x="0" y="45686"/>
                    </a:lnTo>
                    <a:cubicBezTo>
                      <a:pt x="0" y="20454"/>
                      <a:pt x="20454" y="0"/>
                      <a:pt x="45686" y="0"/>
                    </a:cubicBezTo>
                    <a:close/>
                  </a:path>
                </a:pathLst>
              </a:custGeom>
              <a:solidFill>
                <a:srgbClr val="005B52"/>
              </a:solidFill>
              <a:ln cap="rnd">
                <a:noFill/>
                <a:prstDash val="solid"/>
                <a:round/>
              </a:ln>
            </p:spPr>
          </p:sp>
          <p:sp>
            <p:nvSpPr>
              <p:cNvPr id="17" name="TextBox 17"/>
              <p:cNvSpPr txBox="1"/>
              <p:nvPr/>
            </p:nvSpPr>
            <p:spPr>
              <a:xfrm>
                <a:off x="0" y="-38100"/>
                <a:ext cx="1123151" cy="683812"/>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flipV="1">
              <a:off x="5462760" y="2783247"/>
              <a:ext cx="468017" cy="468017"/>
            </a:xfrm>
            <a:custGeom>
              <a:avLst/>
              <a:gdLst/>
              <a:ahLst/>
              <a:cxnLst/>
              <a:rect l="l" t="t" r="r" b="b"/>
              <a:pathLst>
                <a:path w="468017" h="468017">
                  <a:moveTo>
                    <a:pt x="0" y="468016"/>
                  </a:moveTo>
                  <a:lnTo>
                    <a:pt x="468017" y="468016"/>
                  </a:lnTo>
                  <a:lnTo>
                    <a:pt x="468017" y="0"/>
                  </a:lnTo>
                  <a:lnTo>
                    <a:pt x="0" y="0"/>
                  </a:lnTo>
                  <a:lnTo>
                    <a:pt x="0" y="468016"/>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flipV="1">
              <a:off x="12310248" y="2783247"/>
              <a:ext cx="468017" cy="468017"/>
            </a:xfrm>
            <a:custGeom>
              <a:avLst/>
              <a:gdLst/>
              <a:ahLst/>
              <a:cxnLst/>
              <a:rect l="l" t="t" r="r" b="b"/>
              <a:pathLst>
                <a:path w="468017" h="468017">
                  <a:moveTo>
                    <a:pt x="0" y="468016"/>
                  </a:moveTo>
                  <a:lnTo>
                    <a:pt x="468016" y="468016"/>
                  </a:lnTo>
                  <a:lnTo>
                    <a:pt x="468016" y="0"/>
                  </a:lnTo>
                  <a:lnTo>
                    <a:pt x="0" y="0"/>
                  </a:lnTo>
                  <a:lnTo>
                    <a:pt x="0" y="468016"/>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548947" y="152400"/>
              <a:ext cx="5253301" cy="923636"/>
            </a:xfrm>
            <a:prstGeom prst="rect">
              <a:avLst/>
            </a:prstGeom>
          </p:spPr>
          <p:txBody>
            <a:bodyPr lIns="0" tIns="0" rIns="0" bIns="0" rtlCol="0" anchor="t">
              <a:spAutoFit/>
            </a:bodyPr>
            <a:lstStyle/>
            <a:p>
              <a:pPr algn="l">
                <a:lnSpc>
                  <a:spcPts val="2768"/>
                </a:lnSpc>
              </a:pPr>
              <a:r>
                <a:rPr lang="en-US" sz="1977" b="1">
                  <a:solidFill>
                    <a:srgbClr val="EFEFEF">
                      <a:alpha val="80000"/>
                    </a:srgbClr>
                  </a:solidFill>
                  <a:latin typeface="Arial MT Pro Bold"/>
                  <a:ea typeface="Arial MT Pro Bold"/>
                  <a:cs typeface="Arial MT Pro Bold"/>
                  <a:sym typeface="Arial MT Pro Bold"/>
                </a:rPr>
                <a:t>Model 1: Isolation Forest </a:t>
              </a:r>
            </a:p>
            <a:p>
              <a:pPr algn="l">
                <a:lnSpc>
                  <a:spcPts val="2768"/>
                </a:lnSpc>
                <a:spcBef>
                  <a:spcPct val="0"/>
                </a:spcBef>
              </a:pPr>
              <a:r>
                <a:rPr lang="en-US" sz="1977" b="1">
                  <a:solidFill>
                    <a:srgbClr val="EFEFEF">
                      <a:alpha val="80000"/>
                    </a:srgbClr>
                  </a:solidFill>
                  <a:latin typeface="Arial MT Pro Bold"/>
                  <a:ea typeface="Arial MT Pro Bold"/>
                  <a:cs typeface="Arial MT Pro Bold"/>
                  <a:sym typeface="Arial MT Pro Bold"/>
                </a:rPr>
                <a:t>+ XGBoost (Fast + Accurate)</a:t>
              </a:r>
            </a:p>
          </p:txBody>
        </p:sp>
        <p:sp>
          <p:nvSpPr>
            <p:cNvPr id="21" name="TextBox 21"/>
            <p:cNvSpPr txBox="1"/>
            <p:nvPr/>
          </p:nvSpPr>
          <p:spPr>
            <a:xfrm>
              <a:off x="7489729" y="152400"/>
              <a:ext cx="4820518" cy="923636"/>
            </a:xfrm>
            <a:prstGeom prst="rect">
              <a:avLst/>
            </a:prstGeom>
          </p:spPr>
          <p:txBody>
            <a:bodyPr lIns="0" tIns="0" rIns="0" bIns="0" rtlCol="0" anchor="t">
              <a:spAutoFit/>
            </a:bodyPr>
            <a:lstStyle/>
            <a:p>
              <a:pPr algn="l">
                <a:lnSpc>
                  <a:spcPts val="2768"/>
                </a:lnSpc>
                <a:spcBef>
                  <a:spcPct val="0"/>
                </a:spcBef>
              </a:pPr>
              <a:r>
                <a:rPr lang="en-US" sz="1977" b="1">
                  <a:solidFill>
                    <a:srgbClr val="EFEFEF">
                      <a:alpha val="80000"/>
                    </a:srgbClr>
                  </a:solidFill>
                  <a:latin typeface="Arial MT Pro Bold"/>
                  <a:ea typeface="Arial MT Pro Bold"/>
                  <a:cs typeface="Arial MT Pro Bold"/>
                  <a:sym typeface="Arial MT Pro Bold"/>
                </a:rPr>
                <a:t>Model 2: LSTM Autoencoder (Temporal Intelligence)</a:t>
              </a:r>
            </a:p>
          </p:txBody>
        </p:sp>
        <p:sp>
          <p:nvSpPr>
            <p:cNvPr id="22" name="TextBox 22"/>
            <p:cNvSpPr txBox="1"/>
            <p:nvPr/>
          </p:nvSpPr>
          <p:spPr>
            <a:xfrm>
              <a:off x="343722" y="1315300"/>
              <a:ext cx="5982796" cy="1507273"/>
            </a:xfrm>
            <a:prstGeom prst="rect">
              <a:avLst/>
            </a:prstGeom>
          </p:spPr>
          <p:txBody>
            <a:bodyPr lIns="0" tIns="0" rIns="0" bIns="0" rtlCol="0" anchor="t">
              <a:spAutoFit/>
            </a:bodyPr>
            <a:lstStyle/>
            <a:p>
              <a:pPr marL="349520" lvl="1" indent="-174760" algn="l">
                <a:lnSpc>
                  <a:spcPts val="2266"/>
                </a:lnSpc>
                <a:buFont typeface="Arial"/>
                <a:buChar char="•"/>
              </a:pPr>
              <a:r>
                <a:rPr lang="en-US" sz="1618" b="1">
                  <a:solidFill>
                    <a:srgbClr val="FFFFFF"/>
                  </a:solidFill>
                  <a:latin typeface="Raleway Bold"/>
                  <a:ea typeface="Raleway Bold"/>
                  <a:cs typeface="Raleway Bold"/>
                  <a:sym typeface="Raleway Bold"/>
                </a:rPr>
                <a:t>Detects instantaneous anomalies</a:t>
              </a:r>
            </a:p>
            <a:p>
              <a:pPr marL="349520" lvl="1" indent="-174760" algn="l">
                <a:lnSpc>
                  <a:spcPts val="2266"/>
                </a:lnSpc>
                <a:buFont typeface="Arial"/>
                <a:buChar char="•"/>
              </a:pPr>
              <a:r>
                <a:rPr lang="en-US" sz="1618" b="1">
                  <a:solidFill>
                    <a:srgbClr val="FFFFFF"/>
                  </a:solidFill>
                  <a:latin typeface="Raleway Bold"/>
                  <a:ea typeface="Raleway Bold"/>
                  <a:cs typeface="Raleway Bold"/>
                  <a:sym typeface="Raleway Bold"/>
                </a:rPr>
                <a:t>Works on tabular sensor + physics features</a:t>
              </a:r>
            </a:p>
            <a:p>
              <a:pPr marL="349520" lvl="1" indent="-174760" algn="l">
                <a:lnSpc>
                  <a:spcPts val="2266"/>
                </a:lnSpc>
                <a:buFont typeface="Arial"/>
                <a:buChar char="•"/>
              </a:pPr>
              <a:r>
                <a:rPr lang="en-US" sz="1618" b="1">
                  <a:solidFill>
                    <a:srgbClr val="FFFFFF"/>
                  </a:solidFill>
                  <a:latin typeface="Raleway Bold"/>
                  <a:ea typeface="Raleway Bold"/>
                  <a:cs typeface="Raleway Bold"/>
                  <a:sym typeface="Raleway Bold"/>
                </a:rPr>
                <a:t>Very low false positives</a:t>
              </a:r>
            </a:p>
          </p:txBody>
        </p:sp>
        <p:sp>
          <p:nvSpPr>
            <p:cNvPr id="23" name="TextBox 23"/>
            <p:cNvSpPr txBox="1"/>
            <p:nvPr/>
          </p:nvSpPr>
          <p:spPr>
            <a:xfrm>
              <a:off x="7289940" y="1129019"/>
              <a:ext cx="5220097" cy="1888236"/>
            </a:xfrm>
            <a:prstGeom prst="rect">
              <a:avLst/>
            </a:prstGeom>
          </p:spPr>
          <p:txBody>
            <a:bodyPr lIns="0" tIns="0" rIns="0" bIns="0" rtlCol="0" anchor="t">
              <a:spAutoFit/>
            </a:bodyPr>
            <a:lstStyle/>
            <a:p>
              <a:pPr marL="349758" lvl="1" indent="-174879" algn="l">
                <a:lnSpc>
                  <a:spcPts val="2268"/>
                </a:lnSpc>
                <a:buFont typeface="Arial"/>
                <a:buChar char="•"/>
              </a:pPr>
              <a:r>
                <a:rPr lang="en-US" sz="1620" b="1">
                  <a:solidFill>
                    <a:srgbClr val="FFFFFF"/>
                  </a:solidFill>
                  <a:latin typeface="Raleway Bold"/>
                  <a:ea typeface="Raleway Bold"/>
                  <a:cs typeface="Raleway Bold"/>
                  <a:sym typeface="Raleway Bold"/>
                </a:rPr>
                <a:t>Learns normal operating sequences</a:t>
              </a:r>
            </a:p>
            <a:p>
              <a:pPr marL="349758" lvl="1" indent="-174879" algn="l">
                <a:lnSpc>
                  <a:spcPts val="2268"/>
                </a:lnSpc>
                <a:buFont typeface="Arial"/>
                <a:buChar char="•"/>
              </a:pPr>
              <a:r>
                <a:rPr lang="en-US" sz="1620" b="1">
                  <a:solidFill>
                    <a:srgbClr val="FFFFFF"/>
                  </a:solidFill>
                  <a:latin typeface="Raleway Bold"/>
                  <a:ea typeface="Raleway Bold"/>
                  <a:cs typeface="Raleway Bold"/>
                  <a:sym typeface="Raleway Bold"/>
                </a:rPr>
                <a:t>Detects:</a:t>
              </a:r>
            </a:p>
            <a:p>
              <a:pPr marL="349758" lvl="1" indent="-174879" algn="l">
                <a:lnSpc>
                  <a:spcPts val="2268"/>
                </a:lnSpc>
                <a:buFont typeface="Arial"/>
                <a:buChar char="•"/>
              </a:pPr>
              <a:r>
                <a:rPr lang="en-US" sz="1620" b="1">
                  <a:solidFill>
                    <a:srgbClr val="FFFFFF"/>
                  </a:solidFill>
                  <a:latin typeface="Raleway Bold"/>
                  <a:ea typeface="Raleway Bold"/>
                  <a:cs typeface="Raleway Bold"/>
                  <a:sym typeface="Raleway Bold"/>
                </a:rPr>
                <a:t>Gradual degradation</a:t>
              </a:r>
            </a:p>
            <a:p>
              <a:pPr marL="349758" lvl="1" indent="-174879" algn="l">
                <a:lnSpc>
                  <a:spcPts val="2268"/>
                </a:lnSpc>
                <a:buFont typeface="Arial"/>
                <a:buChar char="•"/>
              </a:pPr>
              <a:r>
                <a:rPr lang="en-US" sz="1620" b="1">
                  <a:solidFill>
                    <a:srgbClr val="FFFFFF"/>
                  </a:solidFill>
                  <a:latin typeface="Raleway Bold"/>
                  <a:ea typeface="Raleway Bold"/>
                  <a:cs typeface="Raleway Bold"/>
                  <a:sym typeface="Raleway Bold"/>
                </a:rPr>
                <a:t>Coordinated multi-sensor faults</a:t>
              </a:r>
            </a:p>
            <a:p>
              <a:pPr marL="349758" lvl="1" indent="-174879" algn="l">
                <a:lnSpc>
                  <a:spcPts val="2268"/>
                </a:lnSpc>
                <a:buFont typeface="Arial"/>
                <a:buChar char="•"/>
              </a:pPr>
              <a:r>
                <a:rPr lang="en-US" sz="1620" b="1">
                  <a:solidFill>
                    <a:srgbClr val="FFFFFF"/>
                  </a:solidFill>
                  <a:latin typeface="Raleway Bold"/>
                  <a:ea typeface="Raleway Bold"/>
                  <a:cs typeface="Raleway Bold"/>
                  <a:sym typeface="Raleway Bold"/>
                </a:rPr>
                <a:t>Essential for ICS time-series data</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2" name="Group 2"/>
          <p:cNvGrpSpPr/>
          <p:nvPr/>
        </p:nvGrpSpPr>
        <p:grpSpPr>
          <a:xfrm>
            <a:off x="16746302" y="8892851"/>
            <a:ext cx="1541698" cy="1631919"/>
            <a:chOff x="0" y="0"/>
            <a:chExt cx="2055597" cy="2175892"/>
          </a:xfrm>
        </p:grpSpPr>
        <p:sp>
          <p:nvSpPr>
            <p:cNvPr id="3" name="Freeform 3"/>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2"/>
              <a:stretch>
                <a:fillRect l="-2925" r="-2924"/>
              </a:stretch>
            </a:blipFill>
          </p:spPr>
        </p:sp>
      </p:grpSp>
      <p:sp>
        <p:nvSpPr>
          <p:cNvPr id="4" name="Freeform 4"/>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3"/>
            <a:stretch>
              <a:fillRect/>
            </a:stretch>
          </a:blipFill>
        </p:spPr>
      </p:sp>
      <p:sp>
        <p:nvSpPr>
          <p:cNvPr id="5" name="Freeform 5"/>
          <p:cNvSpPr/>
          <p:nvPr/>
        </p:nvSpPr>
        <p:spPr>
          <a:xfrm>
            <a:off x="-1302276" y="-2383108"/>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t="-92" b="-92"/>
            </a:stretch>
          </a:blipFill>
        </p:spPr>
      </p:sp>
      <p:sp>
        <p:nvSpPr>
          <p:cNvPr id="6" name="Freeform 6"/>
          <p:cNvSpPr/>
          <p:nvPr/>
        </p:nvSpPr>
        <p:spPr>
          <a:xfrm>
            <a:off x="13225046" y="7519211"/>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6">
              <a:extLst>
                <a:ext uri="{96DAC541-7B7A-43D3-8B79-37D633B846F1}">
                  <asvg:svgBlip xmlns:asvg="http://schemas.microsoft.com/office/drawing/2016/SVG/main" r:embed="rId7"/>
                </a:ext>
              </a:extLst>
            </a:blip>
            <a:stretch>
              <a:fillRect l="-108" r="-108"/>
            </a:stretch>
          </a:blipFill>
        </p:spPr>
      </p:sp>
      <p:grpSp>
        <p:nvGrpSpPr>
          <p:cNvPr id="7" name="Group 7"/>
          <p:cNvGrpSpPr/>
          <p:nvPr/>
        </p:nvGrpSpPr>
        <p:grpSpPr>
          <a:xfrm>
            <a:off x="6520815" y="2946571"/>
            <a:ext cx="10738485" cy="5246370"/>
            <a:chOff x="0" y="0"/>
            <a:chExt cx="1663672" cy="812800"/>
          </a:xfrm>
        </p:grpSpPr>
        <p:sp>
          <p:nvSpPr>
            <p:cNvPr id="8" name="Freeform 8"/>
            <p:cNvSpPr/>
            <p:nvPr/>
          </p:nvSpPr>
          <p:spPr>
            <a:xfrm>
              <a:off x="0" y="0"/>
              <a:ext cx="1663672" cy="812800"/>
            </a:xfrm>
            <a:custGeom>
              <a:avLst/>
              <a:gdLst/>
              <a:ahLst/>
              <a:cxnLst/>
              <a:rect l="l" t="t" r="r" b="b"/>
              <a:pathLst>
                <a:path w="1663672" h="812800">
                  <a:moveTo>
                    <a:pt x="16582" y="0"/>
                  </a:moveTo>
                  <a:lnTo>
                    <a:pt x="1647090" y="0"/>
                  </a:lnTo>
                  <a:cubicBezTo>
                    <a:pt x="1656248" y="0"/>
                    <a:pt x="1663672" y="7424"/>
                    <a:pt x="1663672" y="16582"/>
                  </a:cubicBezTo>
                  <a:lnTo>
                    <a:pt x="1663672" y="796218"/>
                  </a:lnTo>
                  <a:cubicBezTo>
                    <a:pt x="1663672" y="800616"/>
                    <a:pt x="1661925" y="804834"/>
                    <a:pt x="1658816" y="807943"/>
                  </a:cubicBezTo>
                  <a:cubicBezTo>
                    <a:pt x="1655706" y="811053"/>
                    <a:pt x="1651488" y="812800"/>
                    <a:pt x="1647090" y="812800"/>
                  </a:cubicBezTo>
                  <a:lnTo>
                    <a:pt x="16582" y="812800"/>
                  </a:lnTo>
                  <a:cubicBezTo>
                    <a:pt x="7424" y="812800"/>
                    <a:pt x="0" y="805376"/>
                    <a:pt x="0" y="796218"/>
                  </a:cubicBezTo>
                  <a:lnTo>
                    <a:pt x="0" y="16582"/>
                  </a:lnTo>
                  <a:cubicBezTo>
                    <a:pt x="0" y="7424"/>
                    <a:pt x="7424" y="0"/>
                    <a:pt x="16582" y="0"/>
                  </a:cubicBezTo>
                  <a:close/>
                </a:path>
              </a:pathLst>
            </a:custGeom>
            <a:blipFill>
              <a:blip r:embed="rId8"/>
              <a:stretch>
                <a:fillRect l="-891" r="-891"/>
              </a:stretch>
            </a:blipFill>
          </p:spPr>
        </p:sp>
      </p:grpSp>
      <p:sp>
        <p:nvSpPr>
          <p:cNvPr id="9" name="TextBox 9"/>
          <p:cNvSpPr txBox="1"/>
          <p:nvPr/>
        </p:nvSpPr>
        <p:spPr>
          <a:xfrm>
            <a:off x="4073251" y="997338"/>
            <a:ext cx="10141498" cy="1249324"/>
          </a:xfrm>
          <a:prstGeom prst="rect">
            <a:avLst/>
          </a:prstGeom>
        </p:spPr>
        <p:txBody>
          <a:bodyPr lIns="0" tIns="0" rIns="0" bIns="0" rtlCol="0" anchor="t">
            <a:spAutoFit/>
          </a:bodyPr>
          <a:lstStyle/>
          <a:p>
            <a:pPr algn="l">
              <a:lnSpc>
                <a:spcPts val="9037"/>
              </a:lnSpc>
            </a:pPr>
            <a:r>
              <a:rPr lang="en-US" sz="10041" b="1" spc="-460">
                <a:solidFill>
                  <a:srgbClr val="00694C"/>
                </a:solidFill>
                <a:latin typeface="Raleway Bold"/>
                <a:ea typeface="Raleway Bold"/>
                <a:cs typeface="Raleway Bold"/>
                <a:sym typeface="Raleway Bold"/>
              </a:rPr>
              <a:t>Training Accuracy</a:t>
            </a:r>
          </a:p>
        </p:txBody>
      </p:sp>
      <p:sp>
        <p:nvSpPr>
          <p:cNvPr id="10" name="TextBox 10"/>
          <p:cNvSpPr txBox="1"/>
          <p:nvPr/>
        </p:nvSpPr>
        <p:spPr>
          <a:xfrm>
            <a:off x="1821540" y="4871557"/>
            <a:ext cx="3076275" cy="1615473"/>
          </a:xfrm>
          <a:prstGeom prst="rect">
            <a:avLst/>
          </a:prstGeom>
        </p:spPr>
        <p:txBody>
          <a:bodyPr lIns="0" tIns="0" rIns="0" bIns="0" rtlCol="0" anchor="t">
            <a:spAutoFit/>
          </a:bodyPr>
          <a:lstStyle/>
          <a:p>
            <a:pPr algn="ctr">
              <a:lnSpc>
                <a:spcPts val="12201"/>
              </a:lnSpc>
            </a:pPr>
            <a:r>
              <a:rPr lang="en-US" sz="12080" b="1" spc="-591">
                <a:solidFill>
                  <a:srgbClr val="005B52"/>
                </a:solidFill>
                <a:latin typeface="Antonio Bold"/>
                <a:ea typeface="Antonio Bold"/>
                <a:cs typeface="Antonio Bold"/>
                <a:sym typeface="Antonio Bold"/>
              </a:rPr>
              <a:t>99%</a:t>
            </a:r>
          </a:p>
        </p:txBody>
      </p:sp>
      <p:sp>
        <p:nvSpPr>
          <p:cNvPr id="11" name="TextBox 11"/>
          <p:cNvSpPr txBox="1"/>
          <p:nvPr/>
        </p:nvSpPr>
        <p:spPr>
          <a:xfrm>
            <a:off x="2680013" y="8682482"/>
            <a:ext cx="12708391" cy="1189736"/>
          </a:xfrm>
          <a:prstGeom prst="rect">
            <a:avLst/>
          </a:prstGeom>
        </p:spPr>
        <p:txBody>
          <a:bodyPr lIns="0" tIns="0" rIns="0" bIns="0" rtlCol="0" anchor="t">
            <a:spAutoFit/>
          </a:bodyPr>
          <a:lstStyle/>
          <a:p>
            <a:pPr algn="just">
              <a:lnSpc>
                <a:spcPts val="2391"/>
              </a:lnSpc>
              <a:spcBef>
                <a:spcPct val="0"/>
              </a:spcBef>
            </a:pPr>
            <a:r>
              <a:rPr lang="en-US" sz="2299" b="1">
                <a:solidFill>
                  <a:srgbClr val="000000"/>
                </a:solidFill>
                <a:latin typeface="Gotham Bold"/>
                <a:ea typeface="Gotham Bold"/>
                <a:cs typeface="Gotham Bold"/>
                <a:sym typeface="Gotham Bold"/>
              </a:rPr>
              <a:t>The training accuracy reaches 1.0 because the model jointly learns strict physics-based relationships through the autoencoder and pattern-based rules via the ML classifier, enabling complete separation of normal and anomalous behavior in the training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2" name="Group 2"/>
          <p:cNvGrpSpPr/>
          <p:nvPr/>
        </p:nvGrpSpPr>
        <p:grpSpPr>
          <a:xfrm>
            <a:off x="16746302" y="8892851"/>
            <a:ext cx="1541698" cy="1631919"/>
            <a:chOff x="0" y="0"/>
            <a:chExt cx="2055597" cy="2175892"/>
          </a:xfrm>
        </p:grpSpPr>
        <p:sp>
          <p:nvSpPr>
            <p:cNvPr id="3" name="Freeform 3"/>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2"/>
              <a:stretch>
                <a:fillRect l="-2925" r="-2924"/>
              </a:stretch>
            </a:blipFill>
          </p:spPr>
        </p:sp>
      </p:grpSp>
      <p:sp>
        <p:nvSpPr>
          <p:cNvPr id="4" name="Freeform 4"/>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3"/>
            <a:stretch>
              <a:fillRect/>
            </a:stretch>
          </a:blipFill>
        </p:spPr>
      </p:sp>
      <p:sp>
        <p:nvSpPr>
          <p:cNvPr id="5" name="Freeform 5"/>
          <p:cNvSpPr/>
          <p:nvPr/>
        </p:nvSpPr>
        <p:spPr>
          <a:xfrm>
            <a:off x="-1302276" y="-2383108"/>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t="-92" b="-92"/>
            </a:stretch>
          </a:blipFill>
        </p:spPr>
      </p:sp>
      <p:sp>
        <p:nvSpPr>
          <p:cNvPr id="6" name="Freeform 6"/>
          <p:cNvSpPr/>
          <p:nvPr/>
        </p:nvSpPr>
        <p:spPr>
          <a:xfrm>
            <a:off x="13225046" y="7519211"/>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6">
              <a:extLst>
                <a:ext uri="{96DAC541-7B7A-43D3-8B79-37D633B846F1}">
                  <asvg:svgBlip xmlns:asvg="http://schemas.microsoft.com/office/drawing/2016/SVG/main" r:embed="rId7"/>
                </a:ext>
              </a:extLst>
            </a:blip>
            <a:stretch>
              <a:fillRect l="-108" r="-108"/>
            </a:stretch>
          </a:blipFill>
        </p:spPr>
      </p:sp>
      <p:grpSp>
        <p:nvGrpSpPr>
          <p:cNvPr id="7" name="Group 7"/>
          <p:cNvGrpSpPr/>
          <p:nvPr/>
        </p:nvGrpSpPr>
        <p:grpSpPr>
          <a:xfrm>
            <a:off x="1028700" y="4458196"/>
            <a:ext cx="8115300" cy="4838893"/>
            <a:chOff x="0" y="0"/>
            <a:chExt cx="2294969" cy="1368416"/>
          </a:xfrm>
        </p:grpSpPr>
        <p:sp>
          <p:nvSpPr>
            <p:cNvPr id="8" name="Freeform 8"/>
            <p:cNvSpPr/>
            <p:nvPr/>
          </p:nvSpPr>
          <p:spPr>
            <a:xfrm>
              <a:off x="0" y="0"/>
              <a:ext cx="2294969" cy="1368416"/>
            </a:xfrm>
            <a:custGeom>
              <a:avLst/>
              <a:gdLst/>
              <a:ahLst/>
              <a:cxnLst/>
              <a:rect l="l" t="t" r="r" b="b"/>
              <a:pathLst>
                <a:path w="2294969" h="1368416">
                  <a:moveTo>
                    <a:pt x="21942" y="0"/>
                  </a:moveTo>
                  <a:lnTo>
                    <a:pt x="2273027" y="0"/>
                  </a:lnTo>
                  <a:cubicBezTo>
                    <a:pt x="2285145" y="0"/>
                    <a:pt x="2294969" y="9824"/>
                    <a:pt x="2294969" y="21942"/>
                  </a:cubicBezTo>
                  <a:lnTo>
                    <a:pt x="2294969" y="1346475"/>
                  </a:lnTo>
                  <a:cubicBezTo>
                    <a:pt x="2294969" y="1358593"/>
                    <a:pt x="2285145" y="1368416"/>
                    <a:pt x="2273027" y="1368416"/>
                  </a:cubicBezTo>
                  <a:lnTo>
                    <a:pt x="21942" y="1368416"/>
                  </a:lnTo>
                  <a:cubicBezTo>
                    <a:pt x="9824" y="1368416"/>
                    <a:pt x="0" y="1358593"/>
                    <a:pt x="0" y="1346475"/>
                  </a:cubicBezTo>
                  <a:lnTo>
                    <a:pt x="0" y="21942"/>
                  </a:lnTo>
                  <a:cubicBezTo>
                    <a:pt x="0" y="9824"/>
                    <a:pt x="9824" y="0"/>
                    <a:pt x="21942" y="0"/>
                  </a:cubicBezTo>
                  <a:close/>
                </a:path>
              </a:pathLst>
            </a:custGeom>
            <a:blipFill>
              <a:blip r:embed="rId8"/>
              <a:stretch>
                <a:fillRect t="-1399" b="-1399"/>
              </a:stretch>
            </a:blipFill>
          </p:spPr>
        </p:sp>
      </p:grpSp>
      <p:grpSp>
        <p:nvGrpSpPr>
          <p:cNvPr id="9" name="Group 9"/>
          <p:cNvGrpSpPr/>
          <p:nvPr/>
        </p:nvGrpSpPr>
        <p:grpSpPr>
          <a:xfrm>
            <a:off x="9723192" y="3452857"/>
            <a:ext cx="7003709" cy="5805443"/>
            <a:chOff x="0" y="0"/>
            <a:chExt cx="1141370" cy="946093"/>
          </a:xfrm>
        </p:grpSpPr>
        <p:sp>
          <p:nvSpPr>
            <p:cNvPr id="10" name="Freeform 10"/>
            <p:cNvSpPr/>
            <p:nvPr/>
          </p:nvSpPr>
          <p:spPr>
            <a:xfrm>
              <a:off x="0" y="0"/>
              <a:ext cx="1141370" cy="946093"/>
            </a:xfrm>
            <a:custGeom>
              <a:avLst/>
              <a:gdLst/>
              <a:ahLst/>
              <a:cxnLst/>
              <a:rect l="l" t="t" r="r" b="b"/>
              <a:pathLst>
                <a:path w="1141370" h="946093">
                  <a:moveTo>
                    <a:pt x="25424" y="0"/>
                  </a:moveTo>
                  <a:lnTo>
                    <a:pt x="1115946" y="0"/>
                  </a:lnTo>
                  <a:cubicBezTo>
                    <a:pt x="1122689" y="0"/>
                    <a:pt x="1129155" y="2679"/>
                    <a:pt x="1133923" y="7447"/>
                  </a:cubicBezTo>
                  <a:cubicBezTo>
                    <a:pt x="1138691" y="12215"/>
                    <a:pt x="1141370" y="18681"/>
                    <a:pt x="1141370" y="25424"/>
                  </a:cubicBezTo>
                  <a:lnTo>
                    <a:pt x="1141370" y="920669"/>
                  </a:lnTo>
                  <a:cubicBezTo>
                    <a:pt x="1141370" y="927411"/>
                    <a:pt x="1138691" y="933878"/>
                    <a:pt x="1133923" y="938646"/>
                  </a:cubicBezTo>
                  <a:cubicBezTo>
                    <a:pt x="1129155" y="943414"/>
                    <a:pt x="1122689" y="946093"/>
                    <a:pt x="1115946" y="946093"/>
                  </a:cubicBezTo>
                  <a:lnTo>
                    <a:pt x="25424" y="946093"/>
                  </a:lnTo>
                  <a:cubicBezTo>
                    <a:pt x="18681" y="946093"/>
                    <a:pt x="12215" y="943414"/>
                    <a:pt x="7447" y="938646"/>
                  </a:cubicBezTo>
                  <a:cubicBezTo>
                    <a:pt x="2679" y="933878"/>
                    <a:pt x="0" y="927411"/>
                    <a:pt x="0" y="920669"/>
                  </a:cubicBezTo>
                  <a:lnTo>
                    <a:pt x="0" y="25424"/>
                  </a:lnTo>
                  <a:cubicBezTo>
                    <a:pt x="0" y="18681"/>
                    <a:pt x="2679" y="12215"/>
                    <a:pt x="7447" y="7447"/>
                  </a:cubicBezTo>
                  <a:cubicBezTo>
                    <a:pt x="12215" y="2679"/>
                    <a:pt x="18681" y="0"/>
                    <a:pt x="25424" y="0"/>
                  </a:cubicBezTo>
                  <a:close/>
                </a:path>
              </a:pathLst>
            </a:custGeom>
            <a:blipFill>
              <a:blip r:embed="rId9"/>
              <a:stretch>
                <a:fillRect l="-2421" r="-2421"/>
              </a:stretch>
            </a:blipFill>
          </p:spPr>
        </p:sp>
      </p:grpSp>
      <p:sp>
        <p:nvSpPr>
          <p:cNvPr id="11" name="TextBox 11"/>
          <p:cNvSpPr txBox="1"/>
          <p:nvPr/>
        </p:nvSpPr>
        <p:spPr>
          <a:xfrm>
            <a:off x="4073251" y="997338"/>
            <a:ext cx="10141498" cy="1249324"/>
          </a:xfrm>
          <a:prstGeom prst="rect">
            <a:avLst/>
          </a:prstGeom>
        </p:spPr>
        <p:txBody>
          <a:bodyPr lIns="0" tIns="0" rIns="0" bIns="0" rtlCol="0" anchor="t">
            <a:spAutoFit/>
          </a:bodyPr>
          <a:lstStyle/>
          <a:p>
            <a:pPr algn="l">
              <a:lnSpc>
                <a:spcPts val="9037"/>
              </a:lnSpc>
            </a:pPr>
            <a:r>
              <a:rPr lang="en-US" sz="10041" b="1" spc="-460">
                <a:solidFill>
                  <a:srgbClr val="00694C"/>
                </a:solidFill>
                <a:latin typeface="Raleway Bold"/>
                <a:ea typeface="Raleway Bold"/>
                <a:cs typeface="Raleway Bold"/>
                <a:sym typeface="Raleway Bold"/>
              </a:rPr>
              <a:t>Testing Accuracy</a:t>
            </a:r>
          </a:p>
        </p:txBody>
      </p:sp>
      <p:sp>
        <p:nvSpPr>
          <p:cNvPr id="12" name="TextBox 12"/>
          <p:cNvSpPr txBox="1"/>
          <p:nvPr/>
        </p:nvSpPr>
        <p:spPr>
          <a:xfrm>
            <a:off x="132696" y="2754658"/>
            <a:ext cx="10848519" cy="1615473"/>
          </a:xfrm>
          <a:prstGeom prst="rect">
            <a:avLst/>
          </a:prstGeom>
        </p:spPr>
        <p:txBody>
          <a:bodyPr lIns="0" tIns="0" rIns="0" bIns="0" rtlCol="0" anchor="t">
            <a:spAutoFit/>
          </a:bodyPr>
          <a:lstStyle/>
          <a:p>
            <a:pPr algn="ctr">
              <a:lnSpc>
                <a:spcPts val="12201"/>
              </a:lnSpc>
            </a:pPr>
            <a:r>
              <a:rPr lang="en-US" sz="12080" b="1" spc="-591">
                <a:solidFill>
                  <a:srgbClr val="005B52"/>
                </a:solidFill>
                <a:latin typeface="Antonio Bold"/>
                <a:ea typeface="Antonio Bold"/>
                <a:cs typeface="Antonio Bold"/>
                <a:sym typeface="Antonio Bold"/>
              </a:rPr>
              <a:t>96%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691061" y="997338"/>
            <a:ext cx="10905877" cy="1249324"/>
          </a:xfrm>
          <a:prstGeom prst="rect">
            <a:avLst/>
          </a:prstGeom>
        </p:spPr>
        <p:txBody>
          <a:bodyPr lIns="0" tIns="0" rIns="0" bIns="0" rtlCol="0" anchor="t">
            <a:spAutoFit/>
          </a:bodyPr>
          <a:lstStyle/>
          <a:p>
            <a:pPr algn="l">
              <a:lnSpc>
                <a:spcPts val="9037"/>
              </a:lnSpc>
            </a:pPr>
            <a:r>
              <a:rPr lang="en-US" sz="10041" b="1" spc="-460">
                <a:solidFill>
                  <a:srgbClr val="00694C"/>
                </a:solidFill>
                <a:latin typeface="Raleway Bold"/>
                <a:ea typeface="Raleway Bold"/>
                <a:cs typeface="Raleway Bold"/>
                <a:sym typeface="Raleway Bold"/>
              </a:rPr>
              <a:t>Explainability Layer</a:t>
            </a:r>
          </a:p>
        </p:txBody>
      </p:sp>
      <p:sp>
        <p:nvSpPr>
          <p:cNvPr id="3" name="Freeform 3"/>
          <p:cNvSpPr/>
          <p:nvPr/>
        </p:nvSpPr>
        <p:spPr>
          <a:xfrm>
            <a:off x="-1302276" y="-2383108"/>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2">
              <a:extLst>
                <a:ext uri="{96DAC541-7B7A-43D3-8B79-37D633B846F1}">
                  <asvg:svgBlip xmlns:asvg="http://schemas.microsoft.com/office/drawing/2016/SVG/main" r:embed="rId3"/>
                </a:ext>
              </a:extLst>
            </a:blip>
            <a:stretch>
              <a:fillRect t="-92" b="-92"/>
            </a:stretch>
          </a:blipFill>
        </p:spPr>
      </p:sp>
      <p:sp>
        <p:nvSpPr>
          <p:cNvPr id="4" name="Freeform 4"/>
          <p:cNvSpPr/>
          <p:nvPr/>
        </p:nvSpPr>
        <p:spPr>
          <a:xfrm>
            <a:off x="13225046" y="7519211"/>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4">
              <a:extLst>
                <a:ext uri="{96DAC541-7B7A-43D3-8B79-37D633B846F1}">
                  <asvg:svgBlip xmlns:asvg="http://schemas.microsoft.com/office/drawing/2016/SVG/main" r:embed="rId5"/>
                </a:ext>
              </a:extLst>
            </a:blip>
            <a:stretch>
              <a:fillRect l="-108" r="-108"/>
            </a:stretch>
          </a:blipFill>
        </p:spPr>
      </p:sp>
      <p:grpSp>
        <p:nvGrpSpPr>
          <p:cNvPr id="5" name="Group 5"/>
          <p:cNvGrpSpPr/>
          <p:nvPr/>
        </p:nvGrpSpPr>
        <p:grpSpPr>
          <a:xfrm>
            <a:off x="3359677" y="3383670"/>
            <a:ext cx="5197625" cy="4875765"/>
            <a:chOff x="0" y="0"/>
            <a:chExt cx="1230317" cy="1154130"/>
          </a:xfrm>
        </p:grpSpPr>
        <p:sp>
          <p:nvSpPr>
            <p:cNvPr id="6" name="Freeform 6"/>
            <p:cNvSpPr/>
            <p:nvPr/>
          </p:nvSpPr>
          <p:spPr>
            <a:xfrm>
              <a:off x="0" y="0"/>
              <a:ext cx="1230317" cy="1154130"/>
            </a:xfrm>
            <a:custGeom>
              <a:avLst/>
              <a:gdLst/>
              <a:ahLst/>
              <a:cxnLst/>
              <a:rect l="l" t="t" r="r" b="b"/>
              <a:pathLst>
                <a:path w="1230317" h="1154130">
                  <a:moveTo>
                    <a:pt x="41706" y="0"/>
                  </a:moveTo>
                  <a:lnTo>
                    <a:pt x="1188611" y="0"/>
                  </a:lnTo>
                  <a:cubicBezTo>
                    <a:pt x="1211644" y="0"/>
                    <a:pt x="1230317" y="18673"/>
                    <a:pt x="1230317" y="41706"/>
                  </a:cubicBezTo>
                  <a:lnTo>
                    <a:pt x="1230317" y="1112424"/>
                  </a:lnTo>
                  <a:cubicBezTo>
                    <a:pt x="1230317" y="1123485"/>
                    <a:pt x="1225923" y="1134093"/>
                    <a:pt x="1218101" y="1141914"/>
                  </a:cubicBezTo>
                  <a:cubicBezTo>
                    <a:pt x="1210280" y="1149736"/>
                    <a:pt x="1199672" y="1154130"/>
                    <a:pt x="1188611" y="1154130"/>
                  </a:cubicBezTo>
                  <a:lnTo>
                    <a:pt x="41706" y="1154130"/>
                  </a:lnTo>
                  <a:cubicBezTo>
                    <a:pt x="18673" y="1154130"/>
                    <a:pt x="0" y="1135457"/>
                    <a:pt x="0" y="1112424"/>
                  </a:cubicBezTo>
                  <a:lnTo>
                    <a:pt x="0" y="41706"/>
                  </a:lnTo>
                  <a:cubicBezTo>
                    <a:pt x="0" y="18673"/>
                    <a:pt x="18673" y="0"/>
                    <a:pt x="41706" y="0"/>
                  </a:cubicBezTo>
                  <a:close/>
                </a:path>
              </a:pathLst>
            </a:custGeom>
            <a:solidFill>
              <a:srgbClr val="005B52"/>
            </a:solidFill>
            <a:ln cap="rnd">
              <a:noFill/>
              <a:prstDash val="solid"/>
              <a:round/>
            </a:ln>
          </p:spPr>
        </p:sp>
        <p:sp>
          <p:nvSpPr>
            <p:cNvPr id="7" name="TextBox 7"/>
            <p:cNvSpPr txBox="1"/>
            <p:nvPr/>
          </p:nvSpPr>
          <p:spPr>
            <a:xfrm>
              <a:off x="0" y="-38100"/>
              <a:ext cx="1230317" cy="119223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985504" y="3384508"/>
            <a:ext cx="5197625" cy="4874927"/>
            <a:chOff x="0" y="0"/>
            <a:chExt cx="1230317" cy="1153932"/>
          </a:xfrm>
        </p:grpSpPr>
        <p:sp>
          <p:nvSpPr>
            <p:cNvPr id="9" name="Freeform 9"/>
            <p:cNvSpPr/>
            <p:nvPr/>
          </p:nvSpPr>
          <p:spPr>
            <a:xfrm>
              <a:off x="0" y="0"/>
              <a:ext cx="1230317" cy="1153932"/>
            </a:xfrm>
            <a:custGeom>
              <a:avLst/>
              <a:gdLst/>
              <a:ahLst/>
              <a:cxnLst/>
              <a:rect l="l" t="t" r="r" b="b"/>
              <a:pathLst>
                <a:path w="1230317" h="1153932">
                  <a:moveTo>
                    <a:pt x="41706" y="0"/>
                  </a:moveTo>
                  <a:lnTo>
                    <a:pt x="1188611" y="0"/>
                  </a:lnTo>
                  <a:cubicBezTo>
                    <a:pt x="1211644" y="0"/>
                    <a:pt x="1230317" y="18673"/>
                    <a:pt x="1230317" y="41706"/>
                  </a:cubicBezTo>
                  <a:lnTo>
                    <a:pt x="1230317" y="1112225"/>
                  </a:lnTo>
                  <a:cubicBezTo>
                    <a:pt x="1230317" y="1123286"/>
                    <a:pt x="1225923" y="1133895"/>
                    <a:pt x="1218101" y="1141716"/>
                  </a:cubicBezTo>
                  <a:cubicBezTo>
                    <a:pt x="1210280" y="1149538"/>
                    <a:pt x="1199672" y="1153932"/>
                    <a:pt x="1188611" y="1153932"/>
                  </a:cubicBezTo>
                  <a:lnTo>
                    <a:pt x="41706" y="1153932"/>
                  </a:lnTo>
                  <a:cubicBezTo>
                    <a:pt x="18673" y="1153932"/>
                    <a:pt x="0" y="1135259"/>
                    <a:pt x="0" y="1112225"/>
                  </a:cubicBezTo>
                  <a:lnTo>
                    <a:pt x="0" y="41706"/>
                  </a:lnTo>
                  <a:cubicBezTo>
                    <a:pt x="0" y="18673"/>
                    <a:pt x="18673" y="0"/>
                    <a:pt x="41706" y="0"/>
                  </a:cubicBezTo>
                  <a:close/>
                </a:path>
              </a:pathLst>
            </a:custGeom>
            <a:solidFill>
              <a:srgbClr val="000000">
                <a:alpha val="0"/>
              </a:srgbClr>
            </a:solidFill>
            <a:ln w="19050" cap="rnd">
              <a:solidFill>
                <a:srgbClr val="000000"/>
              </a:solidFill>
              <a:prstDash val="solid"/>
              <a:round/>
            </a:ln>
          </p:spPr>
        </p:sp>
        <p:sp>
          <p:nvSpPr>
            <p:cNvPr id="10" name="TextBox 10"/>
            <p:cNvSpPr txBox="1"/>
            <p:nvPr/>
          </p:nvSpPr>
          <p:spPr>
            <a:xfrm>
              <a:off x="0" y="-38100"/>
              <a:ext cx="1230317" cy="119203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843195" y="5067300"/>
            <a:ext cx="4230589" cy="1757659"/>
          </a:xfrm>
          <a:prstGeom prst="rect">
            <a:avLst/>
          </a:prstGeom>
        </p:spPr>
        <p:txBody>
          <a:bodyPr lIns="0" tIns="0" rIns="0" bIns="0" rtlCol="0" anchor="t">
            <a:spAutoFit/>
          </a:bodyPr>
          <a:lstStyle/>
          <a:p>
            <a:pPr marL="426893" lvl="1" indent="-213446" algn="l">
              <a:lnSpc>
                <a:spcPts val="2768"/>
              </a:lnSpc>
              <a:buFont typeface="Arial"/>
              <a:buChar char="•"/>
            </a:pPr>
            <a:r>
              <a:rPr lang="en-US" sz="1977">
                <a:solidFill>
                  <a:srgbClr val="EFEFEF">
                    <a:alpha val="80000"/>
                  </a:srgbClr>
                </a:solidFill>
                <a:latin typeface="Arial MT Pro"/>
                <a:ea typeface="Arial MT Pro"/>
                <a:cs typeface="Arial MT Pro"/>
                <a:sym typeface="Arial MT Pro"/>
              </a:rPr>
              <a:t>Isolation Forest</a:t>
            </a:r>
          </a:p>
          <a:p>
            <a:pPr marL="426893" lvl="1" indent="-213446" algn="l">
              <a:lnSpc>
                <a:spcPts val="2768"/>
              </a:lnSpc>
              <a:buFont typeface="Arial"/>
              <a:buChar char="•"/>
            </a:pPr>
            <a:r>
              <a:rPr lang="en-US" sz="1977">
                <a:solidFill>
                  <a:srgbClr val="EFEFEF">
                    <a:alpha val="80000"/>
                  </a:srgbClr>
                </a:solidFill>
                <a:latin typeface="Arial MT Pro"/>
                <a:ea typeface="Arial MT Pro"/>
                <a:cs typeface="Arial MT Pro"/>
                <a:sym typeface="Arial MT Pro"/>
              </a:rPr>
              <a:t>Feature contribution (which sensor caused anomaly)</a:t>
            </a:r>
          </a:p>
          <a:p>
            <a:pPr marL="426893" lvl="1" indent="-213446" algn="l">
              <a:lnSpc>
                <a:spcPts val="2768"/>
              </a:lnSpc>
              <a:buFont typeface="Arial"/>
              <a:buChar char="•"/>
            </a:pPr>
            <a:r>
              <a:rPr lang="en-US" sz="1977">
                <a:solidFill>
                  <a:srgbClr val="EFEFEF">
                    <a:alpha val="80000"/>
                  </a:srgbClr>
                </a:solidFill>
                <a:latin typeface="Arial MT Pro"/>
                <a:ea typeface="Arial MT Pro"/>
                <a:cs typeface="Arial MT Pro"/>
                <a:sym typeface="Arial MT Pro"/>
              </a:rPr>
              <a:t>XG Boost</a:t>
            </a:r>
          </a:p>
          <a:p>
            <a:pPr marL="426893" lvl="1" indent="-213446" algn="l">
              <a:lnSpc>
                <a:spcPts val="2768"/>
              </a:lnSpc>
              <a:spcBef>
                <a:spcPct val="0"/>
              </a:spcBef>
              <a:buFont typeface="Arial"/>
              <a:buChar char="•"/>
            </a:pPr>
            <a:r>
              <a:rPr lang="en-US" sz="1977">
                <a:solidFill>
                  <a:srgbClr val="EFEFEF">
                    <a:alpha val="80000"/>
                  </a:srgbClr>
                </a:solidFill>
                <a:latin typeface="Arial MT Pro"/>
                <a:ea typeface="Arial MT Pro"/>
                <a:cs typeface="Arial MT Pro"/>
                <a:sym typeface="Arial MT Pro"/>
              </a:rPr>
              <a:t>Reconstruction error per feature</a:t>
            </a:r>
          </a:p>
        </p:txBody>
      </p:sp>
      <p:sp>
        <p:nvSpPr>
          <p:cNvPr id="12" name="TextBox 12"/>
          <p:cNvSpPr txBox="1"/>
          <p:nvPr/>
        </p:nvSpPr>
        <p:spPr>
          <a:xfrm>
            <a:off x="9391981" y="5067300"/>
            <a:ext cx="4459903" cy="2103995"/>
          </a:xfrm>
          <a:prstGeom prst="rect">
            <a:avLst/>
          </a:prstGeom>
        </p:spPr>
        <p:txBody>
          <a:bodyPr lIns="0" tIns="0" rIns="0" bIns="0" rtlCol="0" anchor="t">
            <a:spAutoFit/>
          </a:bodyPr>
          <a:lstStyle/>
          <a:p>
            <a:pPr algn="l">
              <a:lnSpc>
                <a:spcPts val="2768"/>
              </a:lnSpc>
            </a:pPr>
            <a:r>
              <a:rPr lang="en-US" sz="1977">
                <a:solidFill>
                  <a:srgbClr val="13222B">
                    <a:alpha val="80000"/>
                  </a:srgbClr>
                </a:solidFill>
                <a:latin typeface="Arial MT Pro"/>
                <a:ea typeface="Arial MT Pro"/>
                <a:cs typeface="Arial MT Pro"/>
                <a:sym typeface="Arial MT Pro"/>
              </a:rPr>
              <a:t>Rule checks:</a:t>
            </a:r>
          </a:p>
          <a:p>
            <a:pPr marL="426893" lvl="1" indent="-213446" algn="l">
              <a:lnSpc>
                <a:spcPts val="2768"/>
              </a:lnSpc>
              <a:buFont typeface="Arial"/>
              <a:buChar char="•"/>
            </a:pPr>
            <a:r>
              <a:rPr lang="en-US" sz="1977">
                <a:solidFill>
                  <a:srgbClr val="13222B">
                    <a:alpha val="80000"/>
                  </a:srgbClr>
                </a:solidFill>
                <a:latin typeface="Arial MT Pro"/>
                <a:ea typeface="Arial MT Pro"/>
                <a:cs typeface="Arial MT Pro"/>
                <a:sym typeface="Arial MT Pro"/>
              </a:rPr>
              <a:t>Power ↑ without fuel ↑ → anomaly</a:t>
            </a:r>
          </a:p>
          <a:p>
            <a:pPr marL="426893" lvl="1" indent="-213446" algn="l">
              <a:lnSpc>
                <a:spcPts val="2768"/>
              </a:lnSpc>
              <a:buFont typeface="Arial"/>
              <a:buChar char="•"/>
            </a:pPr>
            <a:r>
              <a:rPr lang="en-US" sz="1977">
                <a:solidFill>
                  <a:srgbClr val="13222B">
                    <a:alpha val="80000"/>
                  </a:srgbClr>
                </a:solidFill>
                <a:latin typeface="Arial MT Pro"/>
                <a:ea typeface="Arial MT Pro"/>
                <a:cs typeface="Arial MT Pro"/>
                <a:sym typeface="Arial MT Pro"/>
              </a:rPr>
              <a:t>Fuel ↑ but steam pressure ↓ → anomaly</a:t>
            </a:r>
          </a:p>
          <a:p>
            <a:pPr marL="426893" lvl="1" indent="-213446" algn="l">
              <a:lnSpc>
                <a:spcPts val="2768"/>
              </a:lnSpc>
              <a:spcBef>
                <a:spcPct val="0"/>
              </a:spcBef>
              <a:buFont typeface="Arial"/>
              <a:buChar char="•"/>
            </a:pPr>
            <a:r>
              <a:rPr lang="en-US" sz="1977">
                <a:solidFill>
                  <a:srgbClr val="13222B">
                    <a:alpha val="80000"/>
                  </a:srgbClr>
                </a:solidFill>
                <a:latin typeface="Arial MT Pro"/>
                <a:ea typeface="Arial MT Pro"/>
                <a:cs typeface="Arial MT Pro"/>
                <a:sym typeface="Arial MT Pro"/>
              </a:rPr>
              <a:t>Efficiency drops suddenly → anomaly</a:t>
            </a:r>
          </a:p>
        </p:txBody>
      </p:sp>
      <p:sp>
        <p:nvSpPr>
          <p:cNvPr id="13" name="TextBox 13"/>
          <p:cNvSpPr txBox="1"/>
          <p:nvPr/>
        </p:nvSpPr>
        <p:spPr>
          <a:xfrm>
            <a:off x="4096738" y="3829481"/>
            <a:ext cx="3723504" cy="918153"/>
          </a:xfrm>
          <a:prstGeom prst="rect">
            <a:avLst/>
          </a:prstGeom>
        </p:spPr>
        <p:txBody>
          <a:bodyPr lIns="0" tIns="0" rIns="0" bIns="0" rtlCol="0" anchor="t">
            <a:spAutoFit/>
          </a:bodyPr>
          <a:lstStyle/>
          <a:p>
            <a:pPr algn="l">
              <a:lnSpc>
                <a:spcPts val="3468"/>
              </a:lnSpc>
            </a:pPr>
            <a:r>
              <a:rPr lang="en-US" sz="2477" b="1">
                <a:solidFill>
                  <a:srgbClr val="EFEFEF"/>
                </a:solidFill>
                <a:latin typeface="Arial MT Pro Bold"/>
                <a:ea typeface="Arial MT Pro Bold"/>
                <a:cs typeface="Arial MT Pro Bold"/>
                <a:sym typeface="Arial MT Pro Bold"/>
              </a:rPr>
              <a:t>Model-based explainability</a:t>
            </a:r>
          </a:p>
        </p:txBody>
      </p:sp>
      <p:sp>
        <p:nvSpPr>
          <p:cNvPr id="14" name="TextBox 14"/>
          <p:cNvSpPr txBox="1"/>
          <p:nvPr/>
        </p:nvSpPr>
        <p:spPr>
          <a:xfrm>
            <a:off x="9621295" y="3829481"/>
            <a:ext cx="4001276" cy="918153"/>
          </a:xfrm>
          <a:prstGeom prst="rect">
            <a:avLst/>
          </a:prstGeom>
        </p:spPr>
        <p:txBody>
          <a:bodyPr lIns="0" tIns="0" rIns="0" bIns="0" rtlCol="0" anchor="t">
            <a:spAutoFit/>
          </a:bodyPr>
          <a:lstStyle/>
          <a:p>
            <a:pPr algn="l">
              <a:lnSpc>
                <a:spcPts val="3468"/>
              </a:lnSpc>
            </a:pPr>
            <a:r>
              <a:rPr lang="en-US" sz="2477" b="1">
                <a:solidFill>
                  <a:srgbClr val="13222B"/>
                </a:solidFill>
                <a:latin typeface="Arial MT Pro Bold"/>
                <a:ea typeface="Arial MT Pro Bold"/>
                <a:cs typeface="Arial MT Pro Bold"/>
                <a:sym typeface="Arial MT Pro Bold"/>
              </a:rPr>
              <a:t>Physics-based explainability</a:t>
            </a:r>
          </a:p>
        </p:txBody>
      </p:sp>
      <p:sp>
        <p:nvSpPr>
          <p:cNvPr id="15" name="Freeform 15"/>
          <p:cNvSpPr/>
          <p:nvPr/>
        </p:nvSpPr>
        <p:spPr>
          <a:xfrm flipV="1">
            <a:off x="7577540" y="7330270"/>
            <a:ext cx="496244" cy="496244"/>
          </a:xfrm>
          <a:custGeom>
            <a:avLst/>
            <a:gdLst/>
            <a:ahLst/>
            <a:cxnLst/>
            <a:rect l="l" t="t" r="r" b="b"/>
            <a:pathLst>
              <a:path w="496244" h="496244">
                <a:moveTo>
                  <a:pt x="0" y="496245"/>
                </a:moveTo>
                <a:lnTo>
                  <a:pt x="496244" y="496245"/>
                </a:lnTo>
                <a:lnTo>
                  <a:pt x="496244" y="0"/>
                </a:lnTo>
                <a:lnTo>
                  <a:pt x="0" y="0"/>
                </a:lnTo>
                <a:lnTo>
                  <a:pt x="0" y="49624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flipV="1">
            <a:off x="13126326" y="7271089"/>
            <a:ext cx="496244" cy="496244"/>
          </a:xfrm>
          <a:custGeom>
            <a:avLst/>
            <a:gdLst/>
            <a:ahLst/>
            <a:cxnLst/>
            <a:rect l="l" t="t" r="r" b="b"/>
            <a:pathLst>
              <a:path w="496244" h="496244">
                <a:moveTo>
                  <a:pt x="0" y="496244"/>
                </a:moveTo>
                <a:lnTo>
                  <a:pt x="496245" y="496244"/>
                </a:lnTo>
                <a:lnTo>
                  <a:pt x="496245" y="0"/>
                </a:lnTo>
                <a:lnTo>
                  <a:pt x="0" y="0"/>
                </a:lnTo>
                <a:lnTo>
                  <a:pt x="0" y="496244"/>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7" name="Group 17"/>
          <p:cNvGrpSpPr/>
          <p:nvPr/>
        </p:nvGrpSpPr>
        <p:grpSpPr>
          <a:xfrm>
            <a:off x="16746302" y="8892851"/>
            <a:ext cx="1541698" cy="1631919"/>
            <a:chOff x="0" y="0"/>
            <a:chExt cx="2055597" cy="2175892"/>
          </a:xfrm>
        </p:grpSpPr>
        <p:sp>
          <p:nvSpPr>
            <p:cNvPr id="18" name="Freeform 18"/>
            <p:cNvSpPr/>
            <p:nvPr/>
          </p:nvSpPr>
          <p:spPr>
            <a:xfrm>
              <a:off x="0" y="0"/>
              <a:ext cx="2055622" cy="2175891"/>
            </a:xfrm>
            <a:custGeom>
              <a:avLst/>
              <a:gdLst/>
              <a:ahLst/>
              <a:cxnLst/>
              <a:rect l="l" t="t" r="r" b="b"/>
              <a:pathLst>
                <a:path w="2055622" h="2175891">
                  <a:moveTo>
                    <a:pt x="0" y="0"/>
                  </a:moveTo>
                  <a:lnTo>
                    <a:pt x="2055622" y="0"/>
                  </a:lnTo>
                  <a:lnTo>
                    <a:pt x="2055622" y="2175891"/>
                  </a:lnTo>
                  <a:lnTo>
                    <a:pt x="0" y="2175891"/>
                  </a:lnTo>
                  <a:lnTo>
                    <a:pt x="0" y="0"/>
                  </a:lnTo>
                  <a:close/>
                </a:path>
              </a:pathLst>
            </a:custGeom>
            <a:blipFill>
              <a:blip r:embed="rId10"/>
              <a:stretch>
                <a:fillRect l="-2925" r="-2924"/>
              </a:stretch>
            </a:blipFill>
          </p:spPr>
        </p:sp>
      </p:grpSp>
      <p:sp>
        <p:nvSpPr>
          <p:cNvPr id="19" name="Freeform 19"/>
          <p:cNvSpPr/>
          <p:nvPr/>
        </p:nvSpPr>
        <p:spPr>
          <a:xfrm>
            <a:off x="132696" y="9297088"/>
            <a:ext cx="1189418" cy="823443"/>
          </a:xfrm>
          <a:custGeom>
            <a:avLst/>
            <a:gdLst/>
            <a:ahLst/>
            <a:cxnLst/>
            <a:rect l="l" t="t" r="r" b="b"/>
            <a:pathLst>
              <a:path w="1189418" h="823443">
                <a:moveTo>
                  <a:pt x="0" y="0"/>
                </a:moveTo>
                <a:lnTo>
                  <a:pt x="1189418" y="0"/>
                </a:lnTo>
                <a:lnTo>
                  <a:pt x="1189418" y="823444"/>
                </a:lnTo>
                <a:lnTo>
                  <a:pt x="0" y="823444"/>
                </a:lnTo>
                <a:lnTo>
                  <a:pt x="0" y="0"/>
                </a:lnTo>
                <a:close/>
              </a:path>
            </a:pathLst>
          </a:custGeom>
          <a:blipFill>
            <a:blip r:embed="rId11"/>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635</Words>
  <Application>Microsoft Office PowerPoint</Application>
  <PresentationFormat>Custom</PresentationFormat>
  <Paragraphs>97</Paragraphs>
  <Slides>13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Antonio Bold</vt:lpstr>
      <vt:lpstr>Arial MT Pro Bold</vt:lpstr>
      <vt:lpstr>Open Sauce</vt:lpstr>
      <vt:lpstr>Gotham Bold</vt:lpstr>
      <vt:lpstr>Open Sauce Bold</vt:lpstr>
      <vt:lpstr>Canva Sans Bold</vt:lpstr>
      <vt:lpstr>Calibri</vt:lpstr>
      <vt:lpstr>Canva Sans</vt:lpstr>
      <vt:lpstr>Raleway</vt:lpstr>
      <vt:lpstr>Arial</vt:lpstr>
      <vt:lpstr>Raleway Bold</vt:lpstr>
      <vt:lpstr>Codec Pro Bold</vt:lpstr>
      <vt:lpstr>Arial MT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Career Craaft[Case-05]_PPT.pptx</dc:title>
  <dc:creator>Abhilash Dhote</dc:creator>
  <cp:lastModifiedBy>Abhilash Dhote</cp:lastModifiedBy>
  <cp:revision>3</cp:revision>
  <dcterms:created xsi:type="dcterms:W3CDTF">2006-08-16T00:00:00Z</dcterms:created>
  <dcterms:modified xsi:type="dcterms:W3CDTF">2025-12-19T01:27:09Z</dcterms:modified>
  <dc:identifier>DAGunVioeXA</dc:identifier>
</cp:coreProperties>
</file>